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56"/>
  </p:notesMasterIdLst>
  <p:sldIdLst>
    <p:sldId id="256" r:id="rId2"/>
    <p:sldId id="281" r:id="rId3"/>
    <p:sldId id="310" r:id="rId4"/>
    <p:sldId id="300" r:id="rId5"/>
    <p:sldId id="313" r:id="rId6"/>
    <p:sldId id="309" r:id="rId7"/>
    <p:sldId id="305" r:id="rId8"/>
    <p:sldId id="311" r:id="rId9"/>
    <p:sldId id="277" r:id="rId10"/>
    <p:sldId id="295" r:id="rId11"/>
    <p:sldId id="308" r:id="rId12"/>
    <p:sldId id="275" r:id="rId13"/>
    <p:sldId id="296" r:id="rId14"/>
    <p:sldId id="280" r:id="rId15"/>
    <p:sldId id="264" r:id="rId16"/>
    <p:sldId id="285" r:id="rId17"/>
    <p:sldId id="297" r:id="rId18"/>
    <p:sldId id="286" r:id="rId19"/>
    <p:sldId id="304" r:id="rId20"/>
    <p:sldId id="287" r:id="rId21"/>
    <p:sldId id="325" r:id="rId22"/>
    <p:sldId id="306" r:id="rId23"/>
    <p:sldId id="301" r:id="rId24"/>
    <p:sldId id="278" r:id="rId25"/>
    <p:sldId id="321" r:id="rId26"/>
    <p:sldId id="320" r:id="rId27"/>
    <p:sldId id="292" r:id="rId28"/>
    <p:sldId id="293" r:id="rId29"/>
    <p:sldId id="298" r:id="rId30"/>
    <p:sldId id="299" r:id="rId31"/>
    <p:sldId id="266" r:id="rId32"/>
    <p:sldId id="265" r:id="rId33"/>
    <p:sldId id="324" r:id="rId34"/>
    <p:sldId id="294" r:id="rId35"/>
    <p:sldId id="259" r:id="rId36"/>
    <p:sldId id="322" r:id="rId37"/>
    <p:sldId id="273" r:id="rId38"/>
    <p:sldId id="271" r:id="rId39"/>
    <p:sldId id="272" r:id="rId40"/>
    <p:sldId id="284" r:id="rId41"/>
    <p:sldId id="318" r:id="rId42"/>
    <p:sldId id="262" r:id="rId43"/>
    <p:sldId id="260" r:id="rId44"/>
    <p:sldId id="261" r:id="rId45"/>
    <p:sldId id="263" r:id="rId46"/>
    <p:sldId id="317" r:id="rId47"/>
    <p:sldId id="270" r:id="rId48"/>
    <p:sldId id="291" r:id="rId49"/>
    <p:sldId id="307" r:id="rId50"/>
    <p:sldId id="279" r:id="rId51"/>
    <p:sldId id="302" r:id="rId52"/>
    <p:sldId id="257" r:id="rId53"/>
    <p:sldId id="258" r:id="rId54"/>
    <p:sldId id="319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88631-B932-C94D-9E14-0C2374012E68}" type="datetimeFigureOut">
              <a:rPr lang="en-US" smtClean="0"/>
              <a:t>3/12/18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EAB85-30E4-4E41-BC4D-6534C98AF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2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EAB85-30E4-4E41-BC4D-6534C98AFC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58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*PGA = Proximity-Guided Assembly</a:t>
            </a:r>
          </a:p>
        </p:txBody>
      </p:sp>
    </p:spTree>
    <p:extLst>
      <p:ext uri="{BB962C8B-B14F-4D97-AF65-F5344CB8AC3E}">
        <p14:creationId xmlns:p14="http://schemas.microsoft.com/office/powerpoint/2010/main" val="407181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45F2-105A-324E-8A0C-FB48111670BD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501D7-50FB-8C44-97BD-00B6848F5D0A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8A25-FA14-004A-B5EC-C3CE029F1680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8D97-9253-F547-A64F-A95E49F14457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6AE9-EC8B-8149-93F9-FABF49EC80F3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CA1A-AFE6-DF42-A719-362CC57B2E5C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5ABDD-01AC-1848-AA93-166C2A11691D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18E8-A48C-EE49-8CE9-D72657E4D1F5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641" y="1604330"/>
            <a:ext cx="10968960" cy="2193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41" y="3935934"/>
            <a:ext cx="10968960" cy="2193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7087ECE-6EE0-F149-A168-A7EA8C46AD92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Yury V Bukhman ------- Notes from PAG XXVI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F703-D9C1-7C4F-9981-CA274358A56D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16D2-8A07-2745-8F14-A9DC26691704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A83C-09B0-E447-836F-204433940460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E364-966C-2E4C-8A81-9088B0D7CD52}" type="datetime1">
              <a:rPr lang="en-US" smtClean="0"/>
              <a:t>3/12/18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E9A9-A3A1-D348-BB7B-5173B6F28AFC}" type="datetime1">
              <a:rPr lang="en-US" smtClean="0"/>
              <a:t>3/12/18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0F8A5-B2DB-294A-84E8-D66289575248}" type="datetime1">
              <a:rPr lang="en-US" smtClean="0"/>
              <a:t>3/12/18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C1D0-6CAD-1946-99EF-A42A0B8C588B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EF4D-835C-E34F-9A64-5992CD43854A}" type="datetime1">
              <a:rPr lang="en-US" smtClean="0"/>
              <a:t>3/12/18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44312-0425-6A46-AB91-CB02A8079EFA}" type="datetime1">
              <a:rPr lang="en-US" smtClean="0"/>
              <a:t>3/12/18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Yury V Bukhman ------- Notes from PAG XXVI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974C9D2-DB70-5748-8605-CD751F62F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h3/miniasm" TargetMode="External"/><Relationship Id="rId2" Type="http://schemas.openxmlformats.org/officeDocument/2006/relationships/hyperlink" Target="http://www.genome.umd.edu/masurca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rwick.github.io/Bandage/" TargetMode="External"/><Relationship Id="rId2" Type="http://schemas.openxmlformats.org/officeDocument/2006/relationships/hyperlink" Target="http://quast.sourceforge.net/quas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nature11082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962864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onanogenomics.com/wp-content/uploads/2018/02/Bionano-AGBT2018-DLS_launch_final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crbioinfo/XMView" TargetMode="External"/><Relationship Id="rId2" Type="http://schemas.openxmlformats.org/officeDocument/2006/relationships/hyperlink" Target="https://bionanogenomics.com/support/software-download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10xgenomics.com/resources/publications/?solution=assembly" TargetMode="External"/><Relationship Id="rId2" Type="http://schemas.openxmlformats.org/officeDocument/2006/relationships/hyperlink" Target="https://www.10xgenomics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heaton5.github.io/projects/ten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ourceforge.net/p/pb-jelly/wiki/Home/" TargetMode="External"/><Relationship Id="rId2" Type="http://schemas.openxmlformats.org/officeDocument/2006/relationships/hyperlink" Target="https://github.com/vibansal/HapCUT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itbucket.org/whatshap/whatshap" TargetMode="External"/><Relationship Id="rId4" Type="http://schemas.openxmlformats.org/officeDocument/2006/relationships/hyperlink" Target="https://github.com/zhuxiao/misFinder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bioinf.uni-greifswald.de/webaugustus/" TargetMode="External"/><Relationship Id="rId7" Type="http://schemas.openxmlformats.org/officeDocument/2006/relationships/hyperlink" Target="https://www.gensas.org/" TargetMode="External"/><Relationship Id="rId2" Type="http://schemas.openxmlformats.org/officeDocument/2006/relationships/hyperlink" Target="http://exon.gatech.edu/GeneMar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oinf.uni-greifswald.de/bioinf/braker/index.html" TargetMode="External"/><Relationship Id="rId5" Type="http://schemas.openxmlformats.org/officeDocument/2006/relationships/hyperlink" Target="http://www.yandell-lab.org/software/maker.html" TargetMode="External"/><Relationship Id="rId4" Type="http://schemas.openxmlformats.org/officeDocument/2006/relationships/hyperlink" Target="http://www.jstacs.de/index.php/GeMoMa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noe.org/data/00406/51795/" TargetMode="External"/><Relationship Id="rId2" Type="http://schemas.openxmlformats.org/officeDocument/2006/relationships/hyperlink" Target="https://github.com/wjidea/defusion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tripal.info/" TargetMode="External"/><Relationship Id="rId2" Type="http://schemas.openxmlformats.org/officeDocument/2006/relationships/hyperlink" Target="http://gmod.org/wiki/Main_P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ncgas.org/Blog_Posts/Getting%20Started%20on%20Jetstream.php" TargetMode="External"/><Relationship Id="rId2" Type="http://schemas.openxmlformats.org/officeDocument/2006/relationships/hyperlink" Target="https://ncgas.org/index.php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cbi.nlm.nih.gov/projects/CCDS/CcdsBrowse.cgi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ncodegenes.org/about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4836442/" TargetMode="External"/><Relationship Id="rId2" Type="http://schemas.openxmlformats.org/officeDocument/2006/relationships/hyperlink" Target="https://www.nature.com/articles/nprot.2017.05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ience.sciencemag.org/content/353/6298/aaf7907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vertebrate.genenames.org/about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alleleseq.gersteinlab.org/tools.html" TargetMode="External"/><Relationship Id="rId2" Type="http://schemas.openxmlformats.org/officeDocument/2006/relationships/hyperlink" Target="http://schatz-lab.org/presentations/2018/2018.PAG.DiploidGenomes.ShortLongLinkedRead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verse.harvard.edu/dataset.xhtml?persistentId=doi:10.7910/DVN/BDMA7A" TargetMode="External"/><Relationship Id="rId5" Type="http://schemas.openxmlformats.org/officeDocument/2006/relationships/hyperlink" Target="https://www.biorxiv.org/content/early/2018/01/11/246736" TargetMode="External"/><Relationship Id="rId4" Type="http://schemas.openxmlformats.org/officeDocument/2006/relationships/hyperlink" Target="https://github.com/schatzlab/crossstitch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opulation_differentiation" TargetMode="External"/><Relationship Id="rId2" Type="http://schemas.openxmlformats.org/officeDocument/2006/relationships/hyperlink" Target="https://en.wikipedia.org/wiki/Fixation_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hahnlab/CAFE" TargetMode="External"/><Relationship Id="rId5" Type="http://schemas.openxmlformats.org/officeDocument/2006/relationships/hyperlink" Target="https://github.com/zeeev/smartie-sv" TargetMode="External"/><Relationship Id="rId4" Type="http://schemas.openxmlformats.org/officeDocument/2006/relationships/hyperlink" Target="https://en.wikipedia.org/wiki/Genetic_structure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crispr.dbcls.jp/" TargetMode="External"/><Relationship Id="rId2" Type="http://schemas.openxmlformats.org/officeDocument/2006/relationships/hyperlink" Target="https://gggenome.dbcls.jp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cb.com/wp-content/uploads/AConesa-IsoSeq-SMRT-Developers-PAG-2018.pdf" TargetMode="External"/><Relationship Id="rId2" Type="http://schemas.openxmlformats.org/officeDocument/2006/relationships/hyperlink" Target="https://www.biorxiv.org/content/early/2017/03/18/118083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534/genetics.116.188508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Cap_analysis_gene_expression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Notes from PAG XXVI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Yury V Bukhman. Presented at </a:t>
            </a:r>
            <a:r>
              <a:rPr lang="en-US" dirty="0" err="1"/>
              <a:t>BioComP</a:t>
            </a:r>
            <a:r>
              <a:rPr lang="en-US" dirty="0"/>
              <a:t> meeting 22 Jan 2018. Modified 12 Mar 2018.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59502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D2C10-C2F0-F348-B882-E98766181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C6024-9F7B-4548-8CC8-8BEDE1CB0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Commonly used long read assemblers are Falcon and </a:t>
            </a:r>
            <a:r>
              <a:rPr lang="en-US" dirty="0" err="1"/>
              <a:t>Canu</a:t>
            </a:r>
            <a:endParaRPr lang="en-US" dirty="0"/>
          </a:p>
          <a:p>
            <a:r>
              <a:rPr lang="en-US" dirty="0"/>
              <a:t>Commonly used short read assemblers are </a:t>
            </a:r>
            <a:r>
              <a:rPr lang="en-US" dirty="0" err="1"/>
              <a:t>SOAPdenovo</a:t>
            </a:r>
            <a:r>
              <a:rPr lang="en-US" dirty="0"/>
              <a:t> and </a:t>
            </a:r>
            <a:r>
              <a:rPr lang="en-US" dirty="0" err="1"/>
              <a:t>Platanus</a:t>
            </a:r>
            <a:endParaRPr lang="en-US" dirty="0"/>
          </a:p>
          <a:p>
            <a:r>
              <a:rPr lang="en-US" dirty="0" err="1"/>
              <a:t>Flye</a:t>
            </a:r>
            <a:r>
              <a:rPr lang="en-US" dirty="0"/>
              <a:t> – a new assembler for ONT. Resolves repeats.</a:t>
            </a:r>
          </a:p>
          <a:p>
            <a:r>
              <a:rPr lang="en-US" dirty="0">
                <a:hlinkClick r:id="rId2"/>
              </a:rPr>
              <a:t>MaSuRCA</a:t>
            </a:r>
            <a:r>
              <a:rPr lang="en-US" dirty="0"/>
              <a:t> – hybrid assembler for combination of short (Illumina) and long reads (Sanger, 454, </a:t>
            </a:r>
            <a:r>
              <a:rPr lang="en-US" dirty="0" err="1"/>
              <a:t>PacBio</a:t>
            </a:r>
            <a:r>
              <a:rPr lang="en-US" dirty="0"/>
              <a:t> and </a:t>
            </a:r>
            <a:r>
              <a:rPr lang="en-US" dirty="0" err="1"/>
              <a:t>Nanopore</a:t>
            </a:r>
            <a:r>
              <a:rPr lang="en-US" dirty="0"/>
              <a:t>)</a:t>
            </a:r>
          </a:p>
          <a:p>
            <a:r>
              <a:rPr lang="en-US" dirty="0" err="1"/>
              <a:t>Minimap</a:t>
            </a:r>
            <a:r>
              <a:rPr lang="en-US" dirty="0"/>
              <a:t> + </a:t>
            </a:r>
            <a:r>
              <a:rPr lang="en-US" dirty="0" err="1">
                <a:hlinkClick r:id="rId3"/>
              </a:rPr>
              <a:t>miniasm</a:t>
            </a:r>
            <a:r>
              <a:rPr lang="en-US" dirty="0"/>
              <a:t> – “ultrafast” assembly of noisy long reads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2D431-A713-6740-A034-595099EFE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68283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365C1D-4DDD-8846-A76E-27CF115ED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PacBio software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C98316-316E-7A49-95E6-995357E01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Falcon &amp; Falcon-unzip binaries</a:t>
            </a:r>
          </a:p>
          <a:p>
            <a:r>
              <a:rPr lang="en-US" dirty="0"/>
              <a:t>HGAP4 has Falcon under the hood</a:t>
            </a:r>
          </a:p>
          <a:p>
            <a:r>
              <a:rPr lang="en-US" dirty="0" err="1"/>
              <a:t>SMRTLink</a:t>
            </a:r>
            <a:endParaRPr lang="en-US" dirty="0"/>
          </a:p>
          <a:p>
            <a:pPr lvl="1"/>
            <a:r>
              <a:rPr lang="en-US" dirty="0"/>
              <a:t>submit jobs using web browser or API</a:t>
            </a:r>
          </a:p>
          <a:p>
            <a:pPr lvl="1"/>
            <a:r>
              <a:rPr lang="en-US" dirty="0"/>
              <a:t>Can use tools without the API</a:t>
            </a:r>
          </a:p>
          <a:p>
            <a:r>
              <a:rPr lang="en-US" dirty="0"/>
              <a:t>Manage releases and dependencies</a:t>
            </a:r>
          </a:p>
          <a:p>
            <a:pPr lvl="1"/>
            <a:r>
              <a:rPr lang="en-US" dirty="0" err="1"/>
              <a:t>SMRTLink</a:t>
            </a:r>
            <a:r>
              <a:rPr lang="en-US" dirty="0"/>
              <a:t> comes out in releases tied to wet lab technology updates, e.g. new chemistries. It provides pre-built binaries</a:t>
            </a:r>
          </a:p>
          <a:p>
            <a:pPr lvl="1"/>
            <a:r>
              <a:rPr lang="en-US" dirty="0"/>
              <a:t>Pitchfork has access to all releases and can install </a:t>
            </a:r>
            <a:r>
              <a:rPr lang="en-US" dirty="0" err="1"/>
              <a:t>SMRTtools</a:t>
            </a:r>
            <a:r>
              <a:rPr lang="en-US" dirty="0"/>
              <a:t> a-la-carte. Tools need to be built on the user’s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3DDDE-8A0B-4B4F-9C6F-7F11EBACB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63697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07BB-CCC8-574C-B868-28E4AF9F2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Trio Binning: Sergey </a:t>
            </a:r>
            <a:r>
              <a:rPr lang="en-US" dirty="0" err="1"/>
              <a:t>Koren</a:t>
            </a:r>
            <a:r>
              <a:rPr lang="en-US" dirty="0"/>
              <a:t>, NHGRI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9412D-424C-6E4A-99AC-D462BE3F0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1068" y="5414782"/>
            <a:ext cx="8915400" cy="1038209"/>
          </a:xfrm>
        </p:spPr>
        <p:txBody>
          <a:bodyPr>
            <a:normAutofit/>
          </a:bodyPr>
          <a:lstStyle/>
          <a:p>
            <a:r>
              <a:rPr lang="en-US" sz="1400" dirty="0"/>
              <a:t>Input: long reads for an individual + short reads for both parents (just one parent may also work)</a:t>
            </a:r>
          </a:p>
          <a:p>
            <a:r>
              <a:rPr lang="en-US" sz="1400" dirty="0"/>
              <a:t>Classify K-</a:t>
            </a:r>
            <a:r>
              <a:rPr lang="en-US" sz="1400" dirty="0" err="1"/>
              <a:t>mers</a:t>
            </a:r>
            <a:r>
              <a:rPr lang="en-US" sz="1400" dirty="0"/>
              <a:t> as coming from one parent or the other</a:t>
            </a:r>
          </a:p>
          <a:p>
            <a:r>
              <a:rPr lang="en-US" sz="1400" dirty="0"/>
              <a:t>Assign </a:t>
            </a:r>
            <a:r>
              <a:rPr lang="en-US" sz="1400" dirty="0" err="1"/>
              <a:t>haplotigs</a:t>
            </a:r>
            <a:r>
              <a:rPr lang="en-US" sz="1400" dirty="0"/>
              <a:t> accordingly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40ACE0-35BA-D14B-8E24-018C1F01E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93676" y="6384533"/>
            <a:ext cx="4098324" cy="365125"/>
          </a:xfrm>
        </p:spPr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50B57A-B01B-3A43-9185-935F33D806EF}"/>
              </a:ext>
            </a:extLst>
          </p:cNvPr>
          <p:cNvCxnSpPr/>
          <p:nvPr/>
        </p:nvCxnSpPr>
        <p:spPr>
          <a:xfrm>
            <a:off x="2718486" y="2224214"/>
            <a:ext cx="81554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26CB77-F987-ED42-8DA3-A6B26E0D8D13}"/>
              </a:ext>
            </a:extLst>
          </p:cNvPr>
          <p:cNvCxnSpPr/>
          <p:nvPr/>
        </p:nvCxnSpPr>
        <p:spPr>
          <a:xfrm>
            <a:off x="4366055" y="2224214"/>
            <a:ext cx="81554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A2BE649-C65A-234E-8836-8A3FAD259150}"/>
              </a:ext>
            </a:extLst>
          </p:cNvPr>
          <p:cNvCxnSpPr/>
          <p:nvPr/>
        </p:nvCxnSpPr>
        <p:spPr>
          <a:xfrm>
            <a:off x="6040866" y="2224214"/>
            <a:ext cx="81554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5568F770-009C-8C49-8AB0-DD5B2EB7DC91}"/>
              </a:ext>
            </a:extLst>
          </p:cNvPr>
          <p:cNvSpPr/>
          <p:nvPr/>
        </p:nvSpPr>
        <p:spPr>
          <a:xfrm rot="18850971">
            <a:off x="3379502" y="2032509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1C6E53FE-1D76-9141-B899-FA0E43279BCF}"/>
              </a:ext>
            </a:extLst>
          </p:cNvPr>
          <p:cNvSpPr/>
          <p:nvPr/>
        </p:nvSpPr>
        <p:spPr>
          <a:xfrm rot="18850971">
            <a:off x="5041530" y="2057223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AF012725-E6C7-5D4A-A7A8-0FCDA55F7870}"/>
              </a:ext>
            </a:extLst>
          </p:cNvPr>
          <p:cNvSpPr/>
          <p:nvPr/>
        </p:nvSpPr>
        <p:spPr>
          <a:xfrm rot="7963310">
            <a:off x="3358904" y="1221074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B32E81FC-2ED4-894D-9F51-FA6A7B4CC5E0}"/>
              </a:ext>
            </a:extLst>
          </p:cNvPr>
          <p:cNvSpPr/>
          <p:nvPr/>
        </p:nvSpPr>
        <p:spPr>
          <a:xfrm rot="7963310">
            <a:off x="5018267" y="1221075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71D3D8-1ED0-A945-81FD-41AAA03A4549}"/>
              </a:ext>
            </a:extLst>
          </p:cNvPr>
          <p:cNvSpPr txBox="1"/>
          <p:nvPr/>
        </p:nvSpPr>
        <p:spPr>
          <a:xfrm>
            <a:off x="2718486" y="1299517"/>
            <a:ext cx="264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has bubbles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AEE8446-538E-4E44-A80D-32DBDE777C1B}"/>
              </a:ext>
            </a:extLst>
          </p:cNvPr>
          <p:cNvCxnSpPr/>
          <p:nvPr/>
        </p:nvCxnSpPr>
        <p:spPr>
          <a:xfrm>
            <a:off x="2697888" y="371115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844927-6BF4-2743-968C-7474177357D1}"/>
              </a:ext>
            </a:extLst>
          </p:cNvPr>
          <p:cNvCxnSpPr/>
          <p:nvPr/>
        </p:nvCxnSpPr>
        <p:spPr>
          <a:xfrm>
            <a:off x="4345457" y="371115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E77B4AC-9D50-A64A-98E5-322351FC452C}"/>
              </a:ext>
            </a:extLst>
          </p:cNvPr>
          <p:cNvCxnSpPr/>
          <p:nvPr/>
        </p:nvCxnSpPr>
        <p:spPr>
          <a:xfrm>
            <a:off x="6020268" y="371115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>
            <a:extLst>
              <a:ext uri="{FF2B5EF4-FFF2-40B4-BE49-F238E27FC236}">
                <a16:creationId xmlns:a16="http://schemas.microsoft.com/office/drawing/2014/main" id="{6551C467-A8F2-AB42-BBA3-2CFE21458CEF}"/>
              </a:ext>
            </a:extLst>
          </p:cNvPr>
          <p:cNvSpPr/>
          <p:nvPr/>
        </p:nvSpPr>
        <p:spPr>
          <a:xfrm rot="18850971">
            <a:off x="3358904" y="3519447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D829989-A89D-3B4A-8DCF-A42450CB4EEE}"/>
              </a:ext>
            </a:extLst>
          </p:cNvPr>
          <p:cNvSpPr/>
          <p:nvPr/>
        </p:nvSpPr>
        <p:spPr>
          <a:xfrm rot="18850971">
            <a:off x="5020932" y="3544161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29F3D4CD-7DD3-834D-9054-9AF60624BB7F}"/>
              </a:ext>
            </a:extLst>
          </p:cNvPr>
          <p:cNvSpPr/>
          <p:nvPr/>
        </p:nvSpPr>
        <p:spPr>
          <a:xfrm rot="7963310">
            <a:off x="3338306" y="2708012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C7EE047B-340B-2A46-9DE0-FDA92387B9E0}"/>
              </a:ext>
            </a:extLst>
          </p:cNvPr>
          <p:cNvSpPr/>
          <p:nvPr/>
        </p:nvSpPr>
        <p:spPr>
          <a:xfrm rot="7963310">
            <a:off x="4997669" y="2708013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616B83-C3BF-F84D-BAF7-F19E3549F1E7}"/>
              </a:ext>
            </a:extLst>
          </p:cNvPr>
          <p:cNvSpPr txBox="1"/>
          <p:nvPr/>
        </p:nvSpPr>
        <p:spPr>
          <a:xfrm>
            <a:off x="2697888" y="2786455"/>
            <a:ext cx="755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Falcon does not know which haplotype comes from which parent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29357D-C751-694A-ADA3-9513221F5908}"/>
              </a:ext>
            </a:extLst>
          </p:cNvPr>
          <p:cNvCxnSpPr/>
          <p:nvPr/>
        </p:nvCxnSpPr>
        <p:spPr>
          <a:xfrm>
            <a:off x="2702004" y="509923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53E647F-8160-0D48-B1FB-AC86C31B73A3}"/>
              </a:ext>
            </a:extLst>
          </p:cNvPr>
          <p:cNvCxnSpPr/>
          <p:nvPr/>
        </p:nvCxnSpPr>
        <p:spPr>
          <a:xfrm>
            <a:off x="4349573" y="509923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A1B43E3-CD22-0D41-8B3C-377F06BD2986}"/>
              </a:ext>
            </a:extLst>
          </p:cNvPr>
          <p:cNvCxnSpPr/>
          <p:nvPr/>
        </p:nvCxnSpPr>
        <p:spPr>
          <a:xfrm>
            <a:off x="6024384" y="5099232"/>
            <a:ext cx="815546" cy="0"/>
          </a:xfrm>
          <a:prstGeom prst="line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>
            <a:extLst>
              <a:ext uri="{FF2B5EF4-FFF2-40B4-BE49-F238E27FC236}">
                <a16:creationId xmlns:a16="http://schemas.microsoft.com/office/drawing/2014/main" id="{F0241C03-60EB-A44E-88FF-52BF4AE45487}"/>
              </a:ext>
            </a:extLst>
          </p:cNvPr>
          <p:cNvSpPr/>
          <p:nvPr/>
        </p:nvSpPr>
        <p:spPr>
          <a:xfrm rot="18850971">
            <a:off x="3363020" y="4907527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>
            <a:extLst>
              <a:ext uri="{FF2B5EF4-FFF2-40B4-BE49-F238E27FC236}">
                <a16:creationId xmlns:a16="http://schemas.microsoft.com/office/drawing/2014/main" id="{C0693B54-5266-854C-A5A9-6D289FC38C39}"/>
              </a:ext>
            </a:extLst>
          </p:cNvPr>
          <p:cNvSpPr/>
          <p:nvPr/>
        </p:nvSpPr>
        <p:spPr>
          <a:xfrm rot="18850971">
            <a:off x="5025048" y="4932241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4FC97A62-7469-9946-BB54-50694CC2A470}"/>
              </a:ext>
            </a:extLst>
          </p:cNvPr>
          <p:cNvSpPr/>
          <p:nvPr/>
        </p:nvSpPr>
        <p:spPr>
          <a:xfrm rot="7963310">
            <a:off x="3342422" y="4170234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46868084-7BED-6040-A2D3-4DDB57224059}"/>
              </a:ext>
            </a:extLst>
          </p:cNvPr>
          <p:cNvSpPr/>
          <p:nvPr/>
        </p:nvSpPr>
        <p:spPr>
          <a:xfrm rot="7963310">
            <a:off x="5016089" y="4170233"/>
            <a:ext cx="1186395" cy="1223676"/>
          </a:xfrm>
          <a:prstGeom prst="arc">
            <a:avLst>
              <a:gd name="adj1" fmla="val 16331494"/>
              <a:gd name="adj2" fmla="val 0"/>
            </a:avLst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037AF87-93F9-324C-813D-B1E76DC81E72}"/>
              </a:ext>
            </a:extLst>
          </p:cNvPr>
          <p:cNvSpPr txBox="1"/>
          <p:nvPr/>
        </p:nvSpPr>
        <p:spPr>
          <a:xfrm>
            <a:off x="2702004" y="4174535"/>
            <a:ext cx="404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Trio binning assigns parental alleles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032C9CF-92CD-C341-B31D-ECECCA672743}"/>
              </a:ext>
            </a:extLst>
          </p:cNvPr>
          <p:cNvCxnSpPr/>
          <p:nvPr/>
        </p:nvCxnSpPr>
        <p:spPr>
          <a:xfrm>
            <a:off x="2693763" y="5202204"/>
            <a:ext cx="815546" cy="0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6BA4A7C-80A5-0446-94EE-47F631B4DA93}"/>
              </a:ext>
            </a:extLst>
          </p:cNvPr>
          <p:cNvCxnSpPr/>
          <p:nvPr/>
        </p:nvCxnSpPr>
        <p:spPr>
          <a:xfrm>
            <a:off x="4374764" y="5202204"/>
            <a:ext cx="815546" cy="0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73E5DFB-4ADB-D649-ADB1-499EFA449AC8}"/>
              </a:ext>
            </a:extLst>
          </p:cNvPr>
          <p:cNvCxnSpPr/>
          <p:nvPr/>
        </p:nvCxnSpPr>
        <p:spPr>
          <a:xfrm>
            <a:off x="6040866" y="5202204"/>
            <a:ext cx="815546" cy="0"/>
          </a:xfrm>
          <a:prstGeom prst="line">
            <a:avLst/>
          </a:prstGeom>
          <a:ln w="635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689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AEBB1-D860-8A4B-AFC8-1AFF5932F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Assembly QC and Visualization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A9301-3F64-6247-9FEB-DE32735CE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BUSCO and CEGMA – commonly used to assess and assembly’s ability to predict genes. </a:t>
            </a:r>
          </a:p>
          <a:p>
            <a:pPr lvl="1"/>
            <a:r>
              <a:rPr lang="en-US" dirty="0"/>
              <a:t>BUSCO &amp; CEGMA scores are highly correlated. </a:t>
            </a:r>
          </a:p>
          <a:p>
            <a:pPr lvl="1"/>
            <a:r>
              <a:rPr lang="en-US" dirty="0"/>
              <a:t>Some use BUSCO results to train gene predictors for genome annotation step</a:t>
            </a:r>
          </a:p>
          <a:p>
            <a:r>
              <a:rPr lang="en-US" dirty="0">
                <a:hlinkClick r:id="rId2"/>
              </a:rPr>
              <a:t>QUAST</a:t>
            </a:r>
            <a:r>
              <a:rPr lang="en-US" dirty="0"/>
              <a:t> – incorporates several tools and databases</a:t>
            </a:r>
          </a:p>
          <a:p>
            <a:r>
              <a:rPr lang="en-US" dirty="0">
                <a:hlinkClick r:id="rId3"/>
              </a:rPr>
              <a:t>Bandage</a:t>
            </a:r>
            <a:r>
              <a:rPr lang="en-US" dirty="0"/>
              <a:t>: assembly graph visualization tool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C77DD4-0106-5D45-A0FA-32AB5EC2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858601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0DE65-4A1A-4442-A2CA-DE4C33314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range data &amp; Scaffolding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6A750-1CBB-0B40-9C59-94F776A14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A4FE4D-BF60-2745-8B9B-42178E70B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010290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8AF68-B2F9-9144-B25B-0A9B22A93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Hi-C and Chicago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4DAC1-59B1-6842-92EC-F7D5A192D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1" y="6277763"/>
            <a:ext cx="7619999" cy="365125"/>
          </a:xfrm>
        </p:spPr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pic>
        <p:nvPicPr>
          <p:cNvPr id="2050" name="Picture 2" descr="https://dovetailgenomics.com/wp-content/uploads/2017/01/technology-page-1024x459.png">
            <a:extLst>
              <a:ext uri="{FF2B5EF4-FFF2-40B4-BE49-F238E27FC236}">
                <a16:creationId xmlns:a16="http://schemas.microsoft.com/office/drawing/2014/main" id="{AECF4728-1AC9-BC42-82B4-6A288AFFB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31" y="1723245"/>
            <a:ext cx="8770594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676339-6616-F04A-AA4D-81FCD95F9D96}"/>
              </a:ext>
            </a:extLst>
          </p:cNvPr>
          <p:cNvSpPr txBox="1"/>
          <p:nvPr/>
        </p:nvSpPr>
        <p:spPr>
          <a:xfrm>
            <a:off x="4074536" y="1237588"/>
            <a:ext cx="232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Dovetail Genomics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5781DB-A28E-3443-94C5-25236B80B135}"/>
              </a:ext>
            </a:extLst>
          </p:cNvPr>
          <p:cNvSpPr txBox="1"/>
          <p:nvPr/>
        </p:nvSpPr>
        <p:spPr>
          <a:xfrm>
            <a:off x="2461846" y="5908431"/>
            <a:ext cx="893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Commercial providers: Dovetail Genomics, Phase Genomics, </a:t>
            </a:r>
            <a:r>
              <a:rPr lang="en-US" dirty="0" err="1"/>
              <a:t>Arima</a:t>
            </a:r>
            <a:r>
              <a:rPr lang="en-US" dirty="0"/>
              <a:t> Genomics</a:t>
            </a:r>
          </a:p>
        </p:txBody>
      </p:sp>
    </p:spTree>
    <p:extLst>
      <p:ext uri="{BB962C8B-B14F-4D97-AF65-F5344CB8AC3E}">
        <p14:creationId xmlns:p14="http://schemas.microsoft.com/office/powerpoint/2010/main" val="1422072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32A1A-D603-9D44-A36A-894BE9935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Topologically Associated Domains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E4F7D-8FAD-3D4F-B0E2-645D0EF37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5746155"/>
            <a:ext cx="8915400" cy="389653"/>
          </a:xfrm>
        </p:spPr>
        <p:txBody>
          <a:bodyPr/>
          <a:lstStyle/>
          <a:p>
            <a:r>
              <a:rPr lang="en-US" dirty="0"/>
              <a:t>TADs are conserved between species, e.g. human/mouse/cattle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D4AB6-3D34-E54D-B31F-7B0CE208B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pic>
        <p:nvPicPr>
          <p:cNvPr id="3074" name="Picture 2" descr="enter image description here">
            <a:extLst>
              <a:ext uri="{FF2B5EF4-FFF2-40B4-BE49-F238E27FC236}">
                <a16:creationId xmlns:a16="http://schemas.microsoft.com/office/drawing/2014/main" id="{73D5A978-B2FA-884E-899A-F0A436B96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262" y="1271429"/>
            <a:ext cx="5384800" cy="427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36861D-ED05-B54F-8E72-134EAA7B59A6}"/>
              </a:ext>
            </a:extLst>
          </p:cNvPr>
          <p:cNvSpPr/>
          <p:nvPr/>
        </p:nvSpPr>
        <p:spPr>
          <a:xfrm>
            <a:off x="7161211" y="1905000"/>
            <a:ext cx="46087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Dixon, Jesse R., </a:t>
            </a:r>
            <a:r>
              <a:rPr lang="en-US" sz="1400" dirty="0" err="1"/>
              <a:t>Siddarth</a:t>
            </a:r>
            <a:r>
              <a:rPr lang="en-US" sz="1400" dirty="0"/>
              <a:t> </a:t>
            </a:r>
            <a:r>
              <a:rPr lang="en-US" sz="1400" dirty="0" err="1"/>
              <a:t>Selvaraj</a:t>
            </a:r>
            <a:r>
              <a:rPr lang="en-US" sz="1400" dirty="0"/>
              <a:t>, Feng Yue, Audrey Kim, Yan Li, Yin Shen, Ming Hu, Jun S. Liu, and Bing Ren. “Topological Domains in Mammalian Genomes Identified by Analysis of Chromatin Interactions.”</a:t>
            </a:r>
            <a:r>
              <a:rPr lang="en-US" sz="1400" i="1" dirty="0"/>
              <a:t>Nature</a:t>
            </a:r>
            <a:r>
              <a:rPr lang="en-US" sz="1400" dirty="0"/>
              <a:t>485, no. 7398 (April 11, 2012): 376–80.</a:t>
            </a:r>
            <a:r>
              <a:rPr lang="en-US" sz="1400" dirty="0">
                <a:hlinkClick r:id="rId3"/>
              </a:rPr>
              <a:t>https://doi.org/10.1038/nature11082</a:t>
            </a:r>
            <a:r>
              <a:rPr lang="en-US" sz="1400" dirty="0"/>
              <a:t>.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7518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BED2F-2179-394D-B7DF-E31E2515F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Many Uses of Hi-C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C3425-603F-3748-AF42-BD3631C52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Assemble and scaffold genomes. </a:t>
            </a:r>
          </a:p>
          <a:p>
            <a:pPr lvl="1"/>
            <a:r>
              <a:rPr lang="en-US" dirty="0"/>
              <a:t>PGA = Proximity-Guided Assembly</a:t>
            </a:r>
          </a:p>
          <a:p>
            <a:r>
              <a:rPr lang="en-US" dirty="0"/>
              <a:t>Study chromosomal 3D structure</a:t>
            </a:r>
          </a:p>
          <a:p>
            <a:r>
              <a:rPr lang="en-US" dirty="0"/>
              <a:t>Separate out individual genomes in metagenomics datasets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BC7F86-E37B-004A-9AB1-8C4B8211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697452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77AF0-6C52-784D-BD9C-2EE46EB5C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Maps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2DD95-8C54-6940-A3F0-A099170E1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2925" y="6492875"/>
            <a:ext cx="7619999" cy="365125"/>
          </a:xfrm>
        </p:spPr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pic>
        <p:nvPicPr>
          <p:cNvPr id="4098" name="Picture 2" descr="https://upload.wikimedia.org/wikipedia/commons/thumb/e/e1/Optical_mapping.jpg/1200px-Optical_mapping.jpg">
            <a:extLst>
              <a:ext uri="{FF2B5EF4-FFF2-40B4-BE49-F238E27FC236}">
                <a16:creationId xmlns:a16="http://schemas.microsoft.com/office/drawing/2014/main" id="{B75A9FB1-E9F4-D64E-94AF-E00835E672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1395051"/>
            <a:ext cx="7556500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C34DC3D-8446-A64C-8805-643A6A6FBA51}"/>
              </a:ext>
            </a:extLst>
          </p:cNvPr>
          <p:cNvSpPr/>
          <p:nvPr/>
        </p:nvSpPr>
        <p:spPr>
          <a:xfrm>
            <a:off x="3268663" y="5173301"/>
            <a:ext cx="75517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Figure by Fong Chun Chan and </a:t>
            </a:r>
            <a:r>
              <a:rPr lang="en-US" sz="1600" dirty="0" err="1"/>
              <a:t>Kendric</a:t>
            </a:r>
            <a:r>
              <a:rPr lang="en-US" sz="1600" dirty="0"/>
              <a:t> Wang - Own work, CC BY 3.0, </a:t>
            </a:r>
            <a:r>
              <a:rPr lang="en-US" sz="1600" dirty="0">
                <a:hlinkClick r:id="rId3"/>
              </a:rPr>
              <a:t>https://commons.wikimedia.org/w/index.php?curid=9628643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Commercial provider: </a:t>
            </a:r>
            <a:r>
              <a:rPr lang="en-US" sz="1600" dirty="0" err="1"/>
              <a:t>Bionano</a:t>
            </a:r>
            <a:r>
              <a:rPr lang="en-US" sz="1600" dirty="0"/>
              <a:t> Genomics (BNG)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hlinkClick r:id="rId4"/>
              </a:rPr>
              <a:t>New DLS chemistry</a:t>
            </a:r>
            <a:r>
              <a:rPr lang="en-US" sz="1600" dirty="0"/>
              <a:t> does not cut or nick DNA </a:t>
            </a:r>
            <a:r>
              <a:rPr lang="en-US" sz="1600" dirty="0">
                <a:sym typeface="Wingdings" pitchFamily="2" charset="2"/>
              </a:rPr>
              <a:t> 50X longer maps (from 100 </a:t>
            </a:r>
            <a:r>
              <a:rPr lang="en-US" sz="1600" dirty="0" err="1">
                <a:sym typeface="Wingdings" pitchFamily="2" charset="2"/>
              </a:rPr>
              <a:t>kbp</a:t>
            </a:r>
            <a:r>
              <a:rPr lang="en-US" sz="1600" dirty="0">
                <a:sym typeface="Wingdings" pitchFamily="2" charset="2"/>
              </a:rPr>
              <a:t> to &gt; 1 </a:t>
            </a:r>
            <a:r>
              <a:rPr lang="en-US" sz="1600" dirty="0" err="1">
                <a:sym typeface="Wingdings" pitchFamily="2" charset="2"/>
              </a:rPr>
              <a:t>Mbp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99538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16F2-FE80-7E49-B9C2-C58A59EF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map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9F42B-4E88-4B45-ACB6-D6DB357C7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Bionano</a:t>
            </a:r>
            <a:r>
              <a:rPr lang="en-US" dirty="0"/>
              <a:t> software: </a:t>
            </a:r>
            <a:r>
              <a:rPr lang="en-US" dirty="0">
                <a:hlinkClick r:id="rId2"/>
              </a:rPr>
              <a:t>free downloads</a:t>
            </a:r>
            <a:endParaRPr lang="en-US" dirty="0"/>
          </a:p>
          <a:p>
            <a:r>
              <a:rPr lang="en-US" dirty="0">
                <a:hlinkClick r:id="rId3"/>
              </a:rPr>
              <a:t>XMView</a:t>
            </a:r>
            <a:r>
              <a:rPr lang="en-US" dirty="0"/>
              <a:t>: visualize the alignment of assembled contigs against optical maps + (optionally) a genetic map. Helps discover chimeric contigs. Alternative to </a:t>
            </a:r>
            <a:r>
              <a:rPr lang="en-US" dirty="0" err="1"/>
              <a:t>Bionano</a:t>
            </a:r>
            <a:r>
              <a:rPr lang="en-US" dirty="0"/>
              <a:t> </a:t>
            </a:r>
            <a:r>
              <a:rPr lang="en-US" dirty="0" err="1"/>
              <a:t>IrysView</a:t>
            </a:r>
            <a:r>
              <a:rPr lang="en-US" dirty="0"/>
              <a:t>(?)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97507A-578D-ED4C-8ACB-82C3CA96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53026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D0B93-A1D7-7443-8DA4-23DF6C540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795B8-D198-0F41-AFA5-F66884720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4396045"/>
            <a:ext cx="8915400" cy="1559282"/>
          </a:xfrm>
        </p:spPr>
        <p:txBody>
          <a:bodyPr/>
          <a:lstStyle/>
          <a:p>
            <a:r>
              <a:rPr lang="en-US" dirty="0"/>
              <a:t>Many parallel sessions and only one me</a:t>
            </a:r>
          </a:p>
          <a:p>
            <a:r>
              <a:rPr lang="en-US" dirty="0"/>
              <a:t>I was primarily interested in mammalian genomics</a:t>
            </a:r>
          </a:p>
          <a:p>
            <a:r>
              <a:rPr lang="en-US" dirty="0"/>
              <a:t>I was shopping for software I could use for my blue whale genome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EFF248-CFAE-C64E-8C3C-A0BC48E05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2" y="6445098"/>
            <a:ext cx="7619999" cy="365125"/>
          </a:xfrm>
        </p:spPr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57DF07-7A28-714E-AE8D-7D3292BC0F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" b="31064"/>
          <a:stretch/>
        </p:blipFill>
        <p:spPr>
          <a:xfrm>
            <a:off x="2589213" y="1264556"/>
            <a:ext cx="5299329" cy="268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01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4CFC7-D152-1846-85E2-1879146A7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long reads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3A91A-346F-E742-8B8F-99BF80B27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24000"/>
            <a:ext cx="8558686" cy="4387222"/>
          </a:xfrm>
        </p:spPr>
        <p:txBody>
          <a:bodyPr>
            <a:normAutofit/>
          </a:bodyPr>
          <a:lstStyle/>
          <a:p>
            <a:r>
              <a:rPr lang="en-US" sz="2400" dirty="0"/>
              <a:t>Company: </a:t>
            </a:r>
            <a:r>
              <a:rPr lang="en-US" sz="2400" dirty="0">
                <a:hlinkClick r:id="rId2"/>
              </a:rPr>
              <a:t>10X Genomics</a:t>
            </a:r>
            <a:endParaRPr lang="en-US" sz="2400" dirty="0"/>
          </a:p>
          <a:p>
            <a:r>
              <a:rPr lang="en-US" sz="2400" dirty="0"/>
              <a:t>Build long reads (100 </a:t>
            </a:r>
            <a:r>
              <a:rPr lang="en-US" sz="2400" dirty="0" err="1"/>
              <a:t>kbp</a:t>
            </a:r>
            <a:r>
              <a:rPr lang="en-US" sz="2400" dirty="0"/>
              <a:t>) from short reads (Illumina) linked to each other</a:t>
            </a:r>
          </a:p>
          <a:p>
            <a:r>
              <a:rPr lang="en-US" sz="2400" dirty="0"/>
              <a:t>Used for genome assembly and phasing: </a:t>
            </a:r>
            <a:r>
              <a:rPr lang="en-US" sz="2400" dirty="0">
                <a:hlinkClick r:id="rId3"/>
              </a:rPr>
              <a:t>publications</a:t>
            </a:r>
            <a:endParaRPr lang="en-US" sz="2400" dirty="0"/>
          </a:p>
          <a:p>
            <a:r>
              <a:rPr lang="en-US" sz="2400" dirty="0"/>
              <a:t>Other applications: massively parallel </a:t>
            </a:r>
            <a:r>
              <a:rPr lang="en-US" sz="2400" dirty="0" err="1"/>
              <a:t>sc</a:t>
            </a:r>
            <a:r>
              <a:rPr lang="en-US" sz="2400" dirty="0"/>
              <a:t>-RNA-</a:t>
            </a:r>
            <a:r>
              <a:rPr lang="en-US" sz="2400" dirty="0" err="1"/>
              <a:t>seq</a:t>
            </a:r>
            <a:r>
              <a:rPr lang="en-US" sz="2400" dirty="0"/>
              <a:t>, immunology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2AAD9-EE9F-1D46-A3FA-45E3DD9C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830808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4CFC7-D152-1846-85E2-1879146A7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10X Genomics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3A91A-346F-E742-8B8F-99BF80B27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967" y="1549504"/>
            <a:ext cx="5659843" cy="438722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Partition HMW </a:t>
            </a:r>
            <a:r>
              <a:rPr lang="en-US" dirty="0" err="1"/>
              <a:t>gDNA</a:t>
            </a:r>
            <a:r>
              <a:rPr lang="en-US" dirty="0"/>
              <a:t> or cDNA</a:t>
            </a:r>
          </a:p>
          <a:p>
            <a:pPr lvl="1"/>
            <a:r>
              <a:rPr lang="en-US" dirty="0"/>
              <a:t>droplets, i.e. “GEMs”, i.e. Gel beads in emulsion</a:t>
            </a:r>
          </a:p>
          <a:p>
            <a:pPr lvl="1"/>
            <a:r>
              <a:rPr lang="en-US" dirty="0"/>
              <a:t>One gel bead per droplet</a:t>
            </a:r>
          </a:p>
          <a:p>
            <a:pPr lvl="1"/>
            <a:r>
              <a:rPr lang="en-US" dirty="0"/>
              <a:t>Unique identifying tags attached to each bead</a:t>
            </a:r>
          </a:p>
          <a:p>
            <a:pPr lvl="1"/>
            <a:r>
              <a:rPr lang="en-US" dirty="0"/>
              <a:t>~10 DNA molecules per GEM.</a:t>
            </a:r>
          </a:p>
          <a:p>
            <a:r>
              <a:rPr lang="en-US" dirty="0"/>
              <a:t>Fragment/label/amplify DNA in each droplet</a:t>
            </a:r>
          </a:p>
          <a:p>
            <a:r>
              <a:rPr lang="en-US" dirty="0"/>
              <a:t>Pool and sequence on an Illumina machine</a:t>
            </a:r>
          </a:p>
          <a:p>
            <a:pPr lvl="1"/>
            <a:r>
              <a:rPr lang="en-US" dirty="0"/>
              <a:t>Each short read retains a barcode that identifies the droplet it came from</a:t>
            </a:r>
          </a:p>
          <a:p>
            <a:r>
              <a:rPr lang="en-US" dirty="0"/>
              <a:t>Assemble labeled short reads into ~100 kb synthetic long reads</a:t>
            </a:r>
          </a:p>
          <a:p>
            <a:pPr lvl="1"/>
            <a:r>
              <a:rPr lang="en-US" dirty="0"/>
              <a:t>Reads from each droplet form a few clusters that correspond to distinct original HMW DNA molecules.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2AAD9-EE9F-1D46-A3FA-45E3DD9C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pic>
        <p:nvPicPr>
          <p:cNvPr id="5" name="Picture 2" descr="10X Genomics technology">
            <a:extLst>
              <a:ext uri="{FF2B5EF4-FFF2-40B4-BE49-F238E27FC236}">
                <a16:creationId xmlns:a16="http://schemas.microsoft.com/office/drawing/2014/main" id="{44007FAD-933F-A04F-B05B-B90C272CA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694" y="1524000"/>
            <a:ext cx="6125228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90EC44-3F78-944E-827C-8309903B467E}"/>
              </a:ext>
            </a:extLst>
          </p:cNvPr>
          <p:cNvSpPr txBox="1"/>
          <p:nvPr/>
        </p:nvSpPr>
        <p:spPr>
          <a:xfrm>
            <a:off x="6266398" y="5395863"/>
            <a:ext cx="5469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source: </a:t>
            </a:r>
            <a:r>
              <a:rPr lang="en-US" dirty="0">
                <a:hlinkClick r:id="rId3"/>
              </a:rPr>
              <a:t>https://wheaton5.github.io/projects/tenx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90275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FB0F1-90D2-7446-8E21-ACEA25159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983" y="152400"/>
            <a:ext cx="7857517" cy="457200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(Some) Mammalian Genomes Presented at PAG XXVI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F8B1F0-0D94-2D44-B38B-8AC75DCAC9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164977"/>
              </p:ext>
            </p:extLst>
          </p:nvPr>
        </p:nvGraphicFramePr>
        <p:xfrm>
          <a:off x="505838" y="762000"/>
          <a:ext cx="11322995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645">
                  <a:extLst>
                    <a:ext uri="{9D8B030D-6E8A-4147-A177-3AD203B41FA5}">
                      <a16:colId xmlns:a16="http://schemas.microsoft.com/office/drawing/2014/main" val="735841106"/>
                    </a:ext>
                  </a:extLst>
                </a:gridCol>
                <a:gridCol w="1202443">
                  <a:extLst>
                    <a:ext uri="{9D8B030D-6E8A-4147-A177-3AD203B41FA5}">
                      <a16:colId xmlns:a16="http://schemas.microsoft.com/office/drawing/2014/main" val="223130380"/>
                    </a:ext>
                  </a:extLst>
                </a:gridCol>
                <a:gridCol w="1402849">
                  <a:extLst>
                    <a:ext uri="{9D8B030D-6E8A-4147-A177-3AD203B41FA5}">
                      <a16:colId xmlns:a16="http://schemas.microsoft.com/office/drawing/2014/main" val="3412542915"/>
                    </a:ext>
                  </a:extLst>
                </a:gridCol>
                <a:gridCol w="1002035">
                  <a:extLst>
                    <a:ext uri="{9D8B030D-6E8A-4147-A177-3AD203B41FA5}">
                      <a16:colId xmlns:a16="http://schemas.microsoft.com/office/drawing/2014/main" val="2788571074"/>
                    </a:ext>
                  </a:extLst>
                </a:gridCol>
                <a:gridCol w="1728510">
                  <a:extLst>
                    <a:ext uri="{9D8B030D-6E8A-4147-A177-3AD203B41FA5}">
                      <a16:colId xmlns:a16="http://schemas.microsoft.com/office/drawing/2014/main" val="514651755"/>
                    </a:ext>
                  </a:extLst>
                </a:gridCol>
                <a:gridCol w="676374">
                  <a:extLst>
                    <a:ext uri="{9D8B030D-6E8A-4147-A177-3AD203B41FA5}">
                      <a16:colId xmlns:a16="http://schemas.microsoft.com/office/drawing/2014/main" val="2180610848"/>
                    </a:ext>
                  </a:extLst>
                </a:gridCol>
                <a:gridCol w="4008139">
                  <a:extLst>
                    <a:ext uri="{9D8B030D-6E8A-4147-A177-3AD203B41FA5}">
                      <a16:colId xmlns:a16="http://schemas.microsoft.com/office/drawing/2014/main" val="29446751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Presenter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Species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Sequencing platforms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Contig</a:t>
                      </a:r>
                      <a:r>
                        <a:rPr lang="en-US" sz="1200" dirty="0"/>
                        <a:t> N50, 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Long range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Scaffold N50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Bioinformatics workflow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31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Heather M. </a:t>
                      </a:r>
                      <a:r>
                        <a:rPr lang="en-US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Holl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Dromedary Camel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74X Illumina + 15X PacBio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30X of 10X Chromium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Assemble Illumina reads =&gt; Hybrid assembly with PacBio =&gt; Scaffold with 10X =&gt; Polish with Pilon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731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Lloyd Low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Water Buffalo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69X PacBio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22X Chicago + 53X Hi-C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Falcon + unzip =&gt; polish with BLASR/arrow =&gt; scaffold with Chicago &amp; Hi-C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91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Zev N.</a:t>
                      </a:r>
                    </a:p>
                    <a:p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Kronenberg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Chimp and orangutan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PacBio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117733"/>
                          </a:solidFill>
                        </a:rPr>
                        <a:t>Bionano</a:t>
                      </a:r>
                      <a:r>
                        <a:rPr lang="en-US" sz="1200" dirty="0">
                          <a:solidFill>
                            <a:srgbClr val="117733"/>
                          </a:solidFill>
                        </a:rPr>
                        <a:t> (optical map)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HiC</a:t>
                      </a:r>
                      <a:endParaRPr lang="en-US" sz="12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Falcon =&gt; scaffold with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Bionano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and Hi-C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54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Moore, Stephen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Australian Brahman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60-70X PacBio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NG50 =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Will do Chicago, </a:t>
                      </a:r>
                      <a:r>
                        <a:rPr lang="en-US" sz="12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Hi-C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Will use short reads for polishing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57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Gonzalo Rincon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Holstein Bull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33X PacBio + 109X Illumina (PE + 3 kb mate 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215X Dovetail Chicago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+ linkage map +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117733"/>
                          </a:solidFill>
                          <a:latin typeface="+mn-lt"/>
                          <a:ea typeface="+mn-ea"/>
                          <a:cs typeface="+mn-cs"/>
                        </a:rPr>
                        <a:t>optical 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Falcon assembly =&gt; Arrow polishing =&gt; Scaffolding with Dovetail, Mate pairs, Optical Map, Genetic map =&gt; Gap closing =&gt; Pilon polishing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509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Kim C. Worley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Rambouillet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Sheep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200 Gb PacBio (~70X?)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Hi-C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(Phase Genomics?)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Celera Assembler =&gt; Arrow polish =&gt; scaffolding: Hi-C PGA* =&gt;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PBJelly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&amp;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misFinder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gap filling and correction =&gt; Pilon polish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81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Kisun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Pokharel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Reindeer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7 Illumina libs from 170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bp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to 20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kbp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0.048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Illumina mate pair reads up to 20 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SOAPdenovo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assembler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55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Yuan 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Black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Muntjac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Deer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PacBio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Hi-C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Falcon assembly. Polishing with long reads (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minimap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) and short reads (Pilon)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063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</a:rPr>
                        <a:t>Ruijun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 Wang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Mouflon (a wild sheep)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~220X Illumina PE &amp; mate pair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Illumina mate pair reads 2-20 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Platanus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assembler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56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042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CCB84-4D63-254F-A3FE-F53E34269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Scaffolding, phasing, and gap filling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D7C6B-2497-A443-9B33-B5E5CD5B8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Dovetail, </a:t>
            </a:r>
            <a:r>
              <a:rPr lang="en-US" dirty="0" err="1"/>
              <a:t>Bionano</a:t>
            </a:r>
            <a:r>
              <a:rPr lang="en-US" dirty="0"/>
              <a:t>, and 10X all provide custom software with their instruments and services</a:t>
            </a:r>
          </a:p>
          <a:p>
            <a:r>
              <a:rPr lang="en-US" dirty="0">
                <a:hlinkClick r:id="rId2"/>
              </a:rPr>
              <a:t>HapCUT2</a:t>
            </a:r>
            <a:r>
              <a:rPr lang="en-US" dirty="0"/>
              <a:t> – “robust and accurate haplotype assembly for diverse sequencing technologies”. Used by several projects presented at PAG XXVI</a:t>
            </a:r>
          </a:p>
          <a:p>
            <a:r>
              <a:rPr lang="en-US" dirty="0">
                <a:hlinkClick r:id="rId3"/>
              </a:rPr>
              <a:t>PBJelly</a:t>
            </a:r>
            <a:r>
              <a:rPr lang="en-US" dirty="0"/>
              <a:t>  - gap filling</a:t>
            </a:r>
          </a:p>
          <a:p>
            <a:r>
              <a:rPr lang="en-US" dirty="0">
                <a:hlinkClick r:id="rId4"/>
              </a:rPr>
              <a:t>misFinder</a:t>
            </a:r>
            <a:r>
              <a:rPr lang="en-US" dirty="0"/>
              <a:t> – “Identify </a:t>
            </a:r>
            <a:r>
              <a:rPr lang="en-US" dirty="0" err="1"/>
              <a:t>mis</a:t>
            </a:r>
            <a:r>
              <a:rPr lang="en-US" dirty="0"/>
              <a:t>-assemblies in an unbiased manner using reference and paired-end reads”</a:t>
            </a:r>
          </a:p>
          <a:p>
            <a:r>
              <a:rPr lang="en-US" dirty="0">
                <a:hlinkClick r:id="rId5"/>
              </a:rPr>
              <a:t>WhatsHap</a:t>
            </a:r>
            <a:r>
              <a:rPr lang="en-US" dirty="0"/>
              <a:t> - software for phasing genomic variants using DNA sequencing reads, also called </a:t>
            </a:r>
            <a:r>
              <a:rPr lang="en-US" i="1" dirty="0"/>
              <a:t>read-based phasing </a:t>
            </a:r>
            <a:r>
              <a:rPr lang="en-US" dirty="0"/>
              <a:t>or </a:t>
            </a:r>
            <a:r>
              <a:rPr lang="en-US" i="1" dirty="0"/>
              <a:t>haplotype assembly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EC77E-DB16-BD49-96B1-3712292E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340388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4EA2C3-F0D4-E94C-8F85-75F1AA81A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 annotation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52396C-7D0C-3C42-88CC-03A5CC52C2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390CB-348D-3A48-B752-97BC3528D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06084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896AA-F80B-1E4F-9AF2-562356BD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4B1D6-D0AC-D340-8FE8-D2F4D605D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Protein coding genes</a:t>
            </a:r>
          </a:p>
          <a:p>
            <a:r>
              <a:rPr lang="en-US" dirty="0"/>
              <a:t>Pseudogenes</a:t>
            </a:r>
          </a:p>
          <a:p>
            <a:r>
              <a:rPr lang="en-US" dirty="0" err="1"/>
              <a:t>ncRNA</a:t>
            </a:r>
            <a:endParaRPr lang="en-US" dirty="0"/>
          </a:p>
          <a:p>
            <a:r>
              <a:rPr lang="en-US" dirty="0"/>
              <a:t>Regulatory elements</a:t>
            </a:r>
          </a:p>
          <a:p>
            <a:r>
              <a:rPr lang="en-US" dirty="0"/>
              <a:t>Repeats</a:t>
            </a:r>
          </a:p>
          <a:p>
            <a:r>
              <a:rPr lang="en-US" dirty="0"/>
              <a:t>Transposable elements</a:t>
            </a:r>
          </a:p>
          <a:p>
            <a:r>
              <a:rPr lang="en-US" dirty="0"/>
              <a:t>Endogenous viruses</a:t>
            </a:r>
          </a:p>
          <a:p>
            <a:r>
              <a:rPr lang="en-US" dirty="0"/>
              <a:t>UCEs and CNEs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22B22-5120-A74F-AF44-C6F5353A3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575638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B041-6279-AE4F-BE11-461EF236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 annotation software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FA5EA-F2E0-9D4E-8F4A-63346DF99B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DAD2CA-BCAE-7749-B0BD-AA53EF09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632125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2C8ED-CA2D-A247-8298-D6409F50E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genome annotation: protein-coding genes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072C8-59C3-274E-876A-1D67FE906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Ab-initio gene prediction</a:t>
            </a:r>
          </a:p>
          <a:p>
            <a:pPr lvl="1"/>
            <a:r>
              <a:rPr lang="en-US" dirty="0">
                <a:hlinkClick r:id="rId2"/>
              </a:rPr>
              <a:t>GeneMark</a:t>
            </a:r>
            <a:r>
              <a:rPr lang="en-US" dirty="0"/>
              <a:t>: GeneMark-ES (unsupervised learning) and GeneMark-ET (“semi-supervised”, uses RNA-</a:t>
            </a:r>
            <a:r>
              <a:rPr lang="en-US" dirty="0" err="1"/>
              <a:t>Seq</a:t>
            </a:r>
            <a:r>
              <a:rPr lang="en-US" dirty="0"/>
              <a:t> reads to improve training)</a:t>
            </a:r>
          </a:p>
          <a:p>
            <a:pPr lvl="1"/>
            <a:r>
              <a:rPr lang="en-US" dirty="0">
                <a:hlinkClick r:id="rId3"/>
              </a:rPr>
              <a:t>AUGUSTUS</a:t>
            </a:r>
            <a:r>
              <a:rPr lang="en-US" dirty="0"/>
              <a:t>: needs a training set of genes [from a closely related species]</a:t>
            </a:r>
          </a:p>
          <a:p>
            <a:r>
              <a:rPr lang="en-US" dirty="0"/>
              <a:t>Homology based gene prediction</a:t>
            </a:r>
          </a:p>
          <a:p>
            <a:pPr lvl="1"/>
            <a:r>
              <a:rPr lang="en-US" dirty="0">
                <a:hlinkClick r:id="rId4"/>
              </a:rPr>
              <a:t>GeMoMa</a:t>
            </a:r>
            <a:r>
              <a:rPr lang="en-US" dirty="0"/>
              <a:t> - </a:t>
            </a:r>
            <a:r>
              <a:rPr lang="en-US" b="1" dirty="0" err="1"/>
              <a:t>Ge</a:t>
            </a:r>
            <a:r>
              <a:rPr lang="en-US" dirty="0" err="1"/>
              <a:t>ne</a:t>
            </a:r>
            <a:r>
              <a:rPr lang="en-US" b="1" dirty="0" err="1"/>
              <a:t>Mo</a:t>
            </a:r>
            <a:r>
              <a:rPr lang="en-US" dirty="0" err="1"/>
              <a:t>del</a:t>
            </a:r>
            <a:r>
              <a:rPr lang="en-US" b="1" dirty="0" err="1"/>
              <a:t>Ma</a:t>
            </a:r>
            <a:r>
              <a:rPr lang="en-US" dirty="0" err="1"/>
              <a:t>pper</a:t>
            </a:r>
            <a:r>
              <a:rPr lang="en-US" dirty="0"/>
              <a:t> (</a:t>
            </a:r>
            <a:r>
              <a:rPr lang="en-US" dirty="0" err="1"/>
              <a:t>GeMoMa</a:t>
            </a:r>
            <a:r>
              <a:rPr lang="en-US" dirty="0"/>
              <a:t>) is a homology-based gene prediction program that can also incorporate RNA-</a:t>
            </a:r>
            <a:r>
              <a:rPr lang="en-US" dirty="0" err="1"/>
              <a:t>seq</a:t>
            </a:r>
            <a:r>
              <a:rPr lang="en-US" dirty="0"/>
              <a:t> data</a:t>
            </a:r>
          </a:p>
          <a:p>
            <a:r>
              <a:rPr lang="en-US" dirty="0"/>
              <a:t>cDNA and EST based gene identification</a:t>
            </a:r>
          </a:p>
          <a:p>
            <a:pPr lvl="1"/>
            <a:r>
              <a:rPr lang="en-US" dirty="0"/>
              <a:t>MAKER, </a:t>
            </a:r>
            <a:r>
              <a:rPr lang="en-US" dirty="0" err="1"/>
              <a:t>GeneMark</a:t>
            </a:r>
            <a:r>
              <a:rPr lang="en-US" dirty="0"/>
              <a:t>-ET, …</a:t>
            </a:r>
          </a:p>
          <a:p>
            <a:r>
              <a:rPr lang="en-US" dirty="0"/>
              <a:t>Pipelines incorporating multiple tools</a:t>
            </a:r>
          </a:p>
          <a:p>
            <a:pPr lvl="1"/>
            <a:r>
              <a:rPr lang="en-US" dirty="0">
                <a:hlinkClick r:id="rId5"/>
              </a:rPr>
              <a:t>MAKER</a:t>
            </a:r>
            <a:r>
              <a:rPr lang="en-US" dirty="0"/>
              <a:t> – genome annotation pipeline, a GMOD project. “identifies repeats, aligns ESTs and proteins to a genome, produces ab-initio gene predictions and automatically synthesizes these data into gene annotations having evidence-based quality values”</a:t>
            </a:r>
          </a:p>
          <a:p>
            <a:pPr lvl="1"/>
            <a:r>
              <a:rPr lang="en-US" dirty="0">
                <a:hlinkClick r:id="rId6"/>
              </a:rPr>
              <a:t>BRAKER</a:t>
            </a:r>
            <a:r>
              <a:rPr lang="en-US" dirty="0"/>
              <a:t> - a tool for fully automated genome annotation with </a:t>
            </a:r>
            <a:r>
              <a:rPr lang="en-US" dirty="0">
                <a:hlinkClick r:id="rId2"/>
              </a:rPr>
              <a:t>GeneMark-ET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AUGUSTUS</a:t>
            </a:r>
            <a:r>
              <a:rPr lang="en-US" dirty="0"/>
              <a:t>. Can use RNA-</a:t>
            </a:r>
            <a:r>
              <a:rPr lang="en-US" dirty="0" err="1"/>
              <a:t>seq</a:t>
            </a:r>
            <a:r>
              <a:rPr lang="en-US" dirty="0"/>
              <a:t> and a protein database from a related species</a:t>
            </a:r>
          </a:p>
          <a:p>
            <a:pPr lvl="1"/>
            <a:r>
              <a:rPr lang="en-US" dirty="0">
                <a:hlinkClick r:id="rId7"/>
              </a:rPr>
              <a:t>GenSAS</a:t>
            </a:r>
            <a:r>
              <a:rPr lang="en-US" dirty="0"/>
              <a:t> – a web server for genome annotation. User-friendly.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455EF-46B5-7741-8FAA-726331FB8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9034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BF77D-132B-B540-8AD1-309EB3CA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tools for genome annotation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D45C1-EA9D-CF44-B4EC-51A321E3C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DeFusion</a:t>
            </a:r>
            <a:r>
              <a:rPr lang="en-US" dirty="0"/>
              <a:t>: break up spurious gene fusions created by MAKER. Apparently found 540 such fusions in a tree genome. Alpha version on GitHub.</a:t>
            </a:r>
          </a:p>
          <a:p>
            <a:r>
              <a:rPr lang="en-US" dirty="0">
                <a:hlinkClick r:id="rId3"/>
              </a:rPr>
              <a:t>PiRATE</a:t>
            </a:r>
            <a:r>
              <a:rPr lang="en-US" dirty="0"/>
              <a:t> – annotate TEs. Encapsulates 12 previously developed tools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C5A9CB-29F9-A746-9260-C7D5612B4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849936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6157-82EC-FF42-B41F-DA878B21D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GMOD: Generic [Model] Organism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95D51-FC43-0C43-BFC1-7AE7A09B9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http://gmod.org/wiki/Main_Page</a:t>
            </a:r>
            <a:endParaRPr lang="en-US" dirty="0"/>
          </a:p>
          <a:p>
            <a:r>
              <a:rPr lang="en-US" dirty="0"/>
              <a:t>Used by a number of genome projects</a:t>
            </a:r>
          </a:p>
          <a:p>
            <a:r>
              <a:rPr lang="en-US" dirty="0"/>
              <a:t>Could not drop “Model” from the name</a:t>
            </a:r>
          </a:p>
          <a:p>
            <a:r>
              <a:rPr lang="en-US" dirty="0" err="1"/>
              <a:t>Chado</a:t>
            </a:r>
            <a:r>
              <a:rPr lang="en-US" dirty="0"/>
              <a:t> relational database schema</a:t>
            </a:r>
          </a:p>
          <a:p>
            <a:r>
              <a:rPr lang="en-US" dirty="0" err="1"/>
              <a:t>JBrowse</a:t>
            </a:r>
            <a:r>
              <a:rPr lang="en-US" dirty="0"/>
              <a:t> genome browser</a:t>
            </a:r>
          </a:p>
          <a:p>
            <a:r>
              <a:rPr lang="en-US" dirty="0"/>
              <a:t>Apollo genome browser and manual annotation tool</a:t>
            </a:r>
          </a:p>
          <a:p>
            <a:r>
              <a:rPr lang="en-US" dirty="0" err="1">
                <a:hlinkClick r:id="rId3"/>
              </a:rPr>
              <a:t>Tripal</a:t>
            </a:r>
            <a:r>
              <a:rPr lang="en-US" dirty="0"/>
              <a:t> and elastic search</a:t>
            </a:r>
          </a:p>
          <a:p>
            <a:r>
              <a:rPr lang="en-US" dirty="0"/>
              <a:t>Many other tools, e.g. MAKER, Galaxy, 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F3936B-0991-2A42-973F-AD89F6EFB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03758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9F732-E27E-E649-9C93-E50F0D2B4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DBCB1-87E3-C645-A3F0-C97E18904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Selected key notes</a:t>
            </a:r>
          </a:p>
          <a:p>
            <a:r>
              <a:rPr lang="en-US" dirty="0"/>
              <a:t>How to build a genome</a:t>
            </a:r>
          </a:p>
          <a:p>
            <a:r>
              <a:rPr lang="en-US" dirty="0"/>
              <a:t>What to do with a finished genome</a:t>
            </a:r>
          </a:p>
          <a:p>
            <a:r>
              <a:rPr lang="en-US" dirty="0"/>
              <a:t>Transcriptome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C68BA-8857-6949-96BE-5DCC3AA72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62214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1661C-CD11-8F47-B611-34E0F8ABB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NCGAS</a:t>
            </a:r>
            <a:r>
              <a:rPr lang="en-US" dirty="0"/>
              <a:t> – National Center for Genome Analysis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4D4F3-F8D4-4847-BA19-A5503EF4E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Hosted by Indiana U.</a:t>
            </a:r>
          </a:p>
          <a:p>
            <a:r>
              <a:rPr lang="en-US" dirty="0"/>
              <a:t>Will support any US-based [academic] genome researcher</a:t>
            </a:r>
          </a:p>
          <a:p>
            <a:r>
              <a:rPr lang="en-US" dirty="0"/>
              <a:t>Can help set up a genome project web site</a:t>
            </a:r>
          </a:p>
          <a:p>
            <a:r>
              <a:rPr lang="en-US" dirty="0"/>
              <a:t>Can “pop up” an instance of </a:t>
            </a:r>
            <a:r>
              <a:rPr lang="en-US" dirty="0" err="1"/>
              <a:t>JBrowse</a:t>
            </a:r>
            <a:r>
              <a:rPr lang="en-US" dirty="0"/>
              <a:t> on </a:t>
            </a:r>
            <a:r>
              <a:rPr lang="en-US" dirty="0">
                <a:hlinkClick r:id="rId3"/>
              </a:rPr>
              <a:t>Jetstream</a:t>
            </a:r>
            <a:r>
              <a:rPr lang="en-US" dirty="0"/>
              <a:t> cloud: no need for manual set-up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B7EFF-193A-5949-9113-B880C1B5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736117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582A-98C0-1C42-ADE2-2F9CF7AE5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Wikidata</a:t>
            </a:r>
            <a:r>
              <a:rPr lang="en-US" dirty="0"/>
              <a:t>: a giant graph of knowledge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21849A-AE4F-BD49-AF3C-2DA26316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  <p:pic>
        <p:nvPicPr>
          <p:cNvPr id="1026" name="Picture 2" descr="https://upload.wikimedia.org/wikipedia/commons/thumb/6/60/Linked_Data_-_San_Francisco.svg/699px-Linked_Data_-_San_Francisco.svg.png">
            <a:extLst>
              <a:ext uri="{FF2B5EF4-FFF2-40B4-BE49-F238E27FC236}">
                <a16:creationId xmlns:a16="http://schemas.microsoft.com/office/drawing/2014/main" id="{8ABE473F-9C50-4B40-B5A3-F1B00B6726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162" y="2133600"/>
            <a:ext cx="5583502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728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15BDE-8484-C84B-AD2F-59D02C83E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Wikidata</a:t>
            </a:r>
            <a:r>
              <a:rPr lang="en-US" dirty="0"/>
              <a:t>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D5294-1FF8-7A4C-9D2C-CE8FE0550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SparQL</a:t>
            </a:r>
            <a:r>
              <a:rPr lang="en-US" dirty="0"/>
              <a:t> language: query </a:t>
            </a:r>
            <a:r>
              <a:rPr lang="en-US" dirty="0" err="1"/>
              <a:t>Wikidata</a:t>
            </a:r>
            <a:r>
              <a:rPr lang="en-US" dirty="0"/>
              <a:t> and other online resources, e.g. </a:t>
            </a:r>
            <a:r>
              <a:rPr lang="en-US" dirty="0" err="1"/>
              <a:t>Wikipathways</a:t>
            </a:r>
            <a:endParaRPr lang="en-US" dirty="0"/>
          </a:p>
          <a:p>
            <a:r>
              <a:rPr lang="en-US" dirty="0" err="1"/>
              <a:t>Wikidataintegrator</a:t>
            </a:r>
            <a:r>
              <a:rPr lang="en-US" dirty="0"/>
              <a:t> retrieves data from online databases</a:t>
            </a:r>
          </a:p>
          <a:p>
            <a:r>
              <a:rPr lang="en-US" dirty="0"/>
              <a:t>Can build custom apps for specific communities, e.g. </a:t>
            </a:r>
            <a:r>
              <a:rPr lang="en-US" dirty="0" err="1"/>
              <a:t>Wikigenome</a:t>
            </a:r>
            <a:endParaRPr lang="en-US" dirty="0"/>
          </a:p>
          <a:p>
            <a:r>
              <a:rPr lang="en-US" dirty="0"/>
              <a:t>All data posted to </a:t>
            </a:r>
            <a:r>
              <a:rPr lang="en-US" dirty="0" err="1"/>
              <a:t>Wikidata</a:t>
            </a:r>
            <a:r>
              <a:rPr lang="en-US" dirty="0"/>
              <a:t> are publicly available. Apps like </a:t>
            </a:r>
            <a:r>
              <a:rPr lang="en-US" dirty="0" err="1"/>
              <a:t>Wikigenome</a:t>
            </a:r>
            <a:r>
              <a:rPr lang="en-US" dirty="0"/>
              <a:t> can support private data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88E508-0771-044C-BCBB-A6A5F118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5740916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E7FDB-8570-4543-8C01-B99F700C2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interesting genes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C9FE4-F47D-FA43-BF1A-6BFD5233E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07D88-C3B3-CB4A-885B-FDC2A6D54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774573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F7D27-7252-A14A-93AD-3378F26EC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Bovine growth genes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790BD-28ED-1742-A7D7-8D4F8F49B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Mahdi Saatchi, ARRDC3, PLAG1 and ERGIC1 Genes Are Remarkably Associated with Pre- and Post-Natal Growth in Beef Cattle</a:t>
            </a:r>
          </a:p>
          <a:p>
            <a:pPr lvl="1"/>
            <a:r>
              <a:rPr lang="en-US" dirty="0"/>
              <a:t>~12K animals of 3 different breeds</a:t>
            </a:r>
          </a:p>
          <a:p>
            <a:pPr lvl="1"/>
            <a:r>
              <a:rPr lang="en-US" dirty="0"/>
              <a:t>Measured birth, weaning and yearling weights</a:t>
            </a:r>
          </a:p>
          <a:p>
            <a:pPr lvl="1"/>
            <a:r>
              <a:rPr lang="en-US" dirty="0"/>
              <a:t>Assayed SNPs in previously found genome regions</a:t>
            </a:r>
          </a:p>
          <a:p>
            <a:pPr lvl="1"/>
            <a:r>
              <a:rPr lang="en-US" dirty="0"/>
              <a:t>SNPs in NCAPG, ARRDC3, PLAG1, and ERGIC1 were significantly associated with weight. Their effects on weight were 6-7 lb. (of ~90 lb.) at birth, 42-55 lb. (of ~1,000 lb.) at yearling.</a:t>
            </a:r>
          </a:p>
          <a:p>
            <a:r>
              <a:rPr lang="en-US" dirty="0"/>
              <a:t>PLAG1 was introgressed from </a:t>
            </a:r>
            <a:r>
              <a:rPr lang="en-US" i="1" dirty="0" err="1"/>
              <a:t>Bos</a:t>
            </a:r>
            <a:r>
              <a:rPr lang="en-US" i="1" dirty="0"/>
              <a:t> </a:t>
            </a:r>
            <a:r>
              <a:rPr lang="en-US" i="1" dirty="0" err="1"/>
              <a:t>taurus</a:t>
            </a:r>
            <a:r>
              <a:rPr lang="en-US" dirty="0"/>
              <a:t> into </a:t>
            </a:r>
            <a:r>
              <a:rPr lang="en-US" i="1" dirty="0" err="1"/>
              <a:t>Bos</a:t>
            </a:r>
            <a:r>
              <a:rPr lang="en-US" i="1" dirty="0"/>
              <a:t> </a:t>
            </a:r>
            <a:r>
              <a:rPr lang="en-US" i="1" dirty="0" err="1"/>
              <a:t>indicus</a:t>
            </a:r>
            <a:r>
              <a:rPr lang="en-US" dirty="0"/>
              <a:t> in Australia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1EA296-970B-5C4D-A8F2-F03F636B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4961341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non-coding 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FAANG: “High depth of RNA-</a:t>
            </a:r>
            <a:r>
              <a:rPr lang="en-US" dirty="0" err="1"/>
              <a:t>seq</a:t>
            </a:r>
            <a:r>
              <a:rPr lang="en-US" dirty="0"/>
              <a:t> identified 9,393 long non-coding RNAs in chicken, 7,235 in cattle, and 14,428 in pig.”</a:t>
            </a:r>
          </a:p>
          <a:p>
            <a:r>
              <a:rPr lang="en-US" dirty="0"/>
              <a:t>Tissue-specific translation</a:t>
            </a:r>
          </a:p>
          <a:p>
            <a:r>
              <a:rPr lang="en-US" dirty="0"/>
              <a:t>FR-</a:t>
            </a:r>
            <a:r>
              <a:rPr lang="en-US" dirty="0" err="1"/>
              <a:t>Agencode</a:t>
            </a:r>
            <a:r>
              <a:rPr lang="en-US" dirty="0"/>
              <a:t> also detected large numbers of </a:t>
            </a:r>
            <a:r>
              <a:rPr lang="en-US" dirty="0" err="1"/>
              <a:t>lncRNA</a:t>
            </a:r>
            <a:endParaRPr lang="en-US" dirty="0"/>
          </a:p>
          <a:p>
            <a:r>
              <a:rPr lang="en-US" dirty="0"/>
              <a:t>What are they for?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1167144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F14DD7-BC3B-1045-9C05-FDE0667A8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genome annotation projects and consortia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EBBE06-8DEA-BA42-B039-CB25DE263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Projects that are relevant to mammalian genomics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VGP already mentioned: see above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590875-EE29-E14D-8529-57D7ED2D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6306136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E01A9-7B58-764E-BCB0-31A2ED284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NCBI &amp; EBI/ENSEMBL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7FBED-D032-BA42-8A92-680CEFCC5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30 – 55% disagreement between NCBI and ENSEMBL </a:t>
            </a:r>
          </a:p>
          <a:p>
            <a:r>
              <a:rPr lang="en-US" dirty="0"/>
              <a:t>Manual annotation: GENCODE/HAVANA, annotation guidelines</a:t>
            </a:r>
          </a:p>
          <a:p>
            <a:r>
              <a:rPr lang="en-US" dirty="0">
                <a:hlinkClick r:id="rId2"/>
              </a:rPr>
              <a:t>CCDS</a:t>
            </a:r>
            <a:r>
              <a:rPr lang="en-US" dirty="0"/>
              <a:t>: Consensus CDS for human and mouse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D50D83-5CE8-BB44-BD20-4C917F60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797200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920D1-62AF-B044-97B3-BD24D779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Genomes at NCBI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119D6-7C0C-1942-BE2D-41DF0B115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435 eukaryotic genomes annotated</a:t>
            </a:r>
          </a:p>
          <a:p>
            <a:r>
              <a:rPr lang="en-US" dirty="0"/>
              <a:t>NCBI runs its own genome annotation workflow. Results are in </a:t>
            </a:r>
            <a:r>
              <a:rPr lang="en-US" dirty="0" err="1"/>
              <a:t>RefSeq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Screens for contamination</a:t>
            </a:r>
          </a:p>
          <a:p>
            <a:pPr lvl="1"/>
            <a:r>
              <a:rPr lang="en-US" dirty="0"/>
              <a:t>Adds a mitochondrial chromosome if need be </a:t>
            </a:r>
          </a:p>
          <a:p>
            <a:pPr lvl="1"/>
            <a:r>
              <a:rPr lang="en-US" dirty="0"/>
              <a:t>Annotates human orthologs, additional protein coding genes, pseudogenes, </a:t>
            </a:r>
            <a:r>
              <a:rPr lang="en-US" dirty="0" err="1"/>
              <a:t>ncRNA</a:t>
            </a:r>
            <a:endParaRPr lang="en-US" dirty="0"/>
          </a:p>
          <a:p>
            <a:pPr lvl="1"/>
            <a:r>
              <a:rPr lang="en-US" dirty="0"/>
              <a:t>Authors can submit their own annotations, e.g. as GFF files</a:t>
            </a:r>
          </a:p>
          <a:p>
            <a:pPr lvl="1"/>
            <a:r>
              <a:rPr lang="en-US" dirty="0"/>
              <a:t>Corrects assembly errors, e.g. corrected frame shifts in 2,500 pig genes</a:t>
            </a:r>
          </a:p>
          <a:p>
            <a:r>
              <a:rPr lang="en-US" dirty="0"/>
              <a:t>Assembly can have multiple versions. History documents improvements</a:t>
            </a:r>
          </a:p>
          <a:p>
            <a:r>
              <a:rPr lang="en-US" dirty="0"/>
              <a:t>Support for diploid assembly and for haploid with multiple alternative loci</a:t>
            </a:r>
          </a:p>
          <a:p>
            <a:r>
              <a:rPr lang="en-US" dirty="0"/>
              <a:t>~2/3 overlap with ENSEMBL annotations according to some. 30-55% disagreement according to others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FC2B97-1E3C-6B40-B259-234B90F8A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5346365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D8A98-92BC-714F-8144-310A25E58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7E272-CAD9-F846-9F28-AF517A7FF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High-quality reference annotations of human and mouse genomes</a:t>
            </a:r>
          </a:p>
          <a:p>
            <a:pPr lvl="1"/>
            <a:r>
              <a:rPr lang="en-US" dirty="0"/>
              <a:t>Includes manual annotation efforts, e.g. HAVANA</a:t>
            </a:r>
          </a:p>
          <a:p>
            <a:r>
              <a:rPr lang="en-US" dirty="0">
                <a:hlinkClick r:id="rId2"/>
              </a:rPr>
              <a:t>https://www.gencodegenes.org/about.html</a:t>
            </a:r>
            <a:r>
              <a:rPr lang="en-US" dirty="0"/>
              <a:t> </a:t>
            </a:r>
          </a:p>
          <a:p>
            <a:r>
              <a:rPr lang="en-US" dirty="0"/>
              <a:t>Funding: NHGRI ENCODE grant with additional funding from the </a:t>
            </a:r>
            <a:r>
              <a:rPr lang="en-US" dirty="0" err="1"/>
              <a:t>Wellcome</a:t>
            </a:r>
            <a:r>
              <a:rPr lang="en-US" dirty="0"/>
              <a:t> Trust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AB6D29-3CF2-8C49-9FB4-18AE49C7F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468520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78731-F5AE-2F41-A439-152396500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key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76D74-C698-954B-B313-CCB219EED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88123"/>
            <a:ext cx="8915400" cy="4223099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Melissa Wilson </a:t>
            </a:r>
            <a:r>
              <a:rPr lang="en-US" sz="1600" dirty="0" err="1"/>
              <a:t>Sayres</a:t>
            </a:r>
            <a:r>
              <a:rPr lang="en-US" sz="1600" dirty="0"/>
              <a:t>: Sex chromosomes</a:t>
            </a:r>
          </a:p>
          <a:p>
            <a:pPr lvl="1"/>
            <a:r>
              <a:rPr lang="en-US" sz="1400" dirty="0"/>
              <a:t>Arose independently multiple times in various plant and animal lineages</a:t>
            </a:r>
          </a:p>
          <a:p>
            <a:pPr lvl="1"/>
            <a:r>
              <a:rPr lang="en-US" sz="1400" dirty="0"/>
              <a:t>Inversions in sex chromosomes prevent recombination</a:t>
            </a:r>
          </a:p>
          <a:p>
            <a:pPr lvl="1"/>
            <a:r>
              <a:rPr lang="en-US" sz="1400" dirty="0"/>
              <a:t>“Evolutionary strata”: regions of a sex chromosome that stopped recombining at different times in the past</a:t>
            </a:r>
          </a:p>
          <a:p>
            <a:r>
              <a:rPr lang="en-US" sz="1600" dirty="0"/>
              <a:t>Gloria </a:t>
            </a:r>
            <a:r>
              <a:rPr lang="en-US" sz="1600" dirty="0" err="1"/>
              <a:t>Coruzzi</a:t>
            </a:r>
            <a:r>
              <a:rPr lang="en-US" sz="1600" dirty="0"/>
              <a:t>: transient binding of TFs and cascades of gene expression effects</a:t>
            </a:r>
          </a:p>
          <a:p>
            <a:pPr lvl="1"/>
            <a:r>
              <a:rPr lang="en-US" sz="1400" dirty="0"/>
              <a:t>80% of TF-regulated genes are not bound to TFs </a:t>
            </a:r>
            <a:r>
              <a:rPr lang="en-US" sz="1400" dirty="0">
                <a:sym typeface="Wingdings" pitchFamily="2" charset="2"/>
              </a:rPr>
              <a:t> missed by </a:t>
            </a:r>
            <a:r>
              <a:rPr lang="en-US" sz="1400" dirty="0" err="1">
                <a:sym typeface="Wingdings" pitchFamily="2" charset="2"/>
              </a:rPr>
              <a:t>ChIP</a:t>
            </a:r>
            <a:r>
              <a:rPr lang="en-US" sz="1400" dirty="0">
                <a:sym typeface="Wingdings" pitchFamily="2" charset="2"/>
              </a:rPr>
              <a:t>-seq. One example – BRCA1 gene</a:t>
            </a:r>
          </a:p>
          <a:p>
            <a:pPr lvl="1"/>
            <a:r>
              <a:rPr lang="en-US" sz="1400" dirty="0"/>
              <a:t>“Hit and run” transcription regulation. A TF is like a bee, hopping from flower to flower.</a:t>
            </a:r>
          </a:p>
          <a:p>
            <a:pPr lvl="1"/>
            <a:r>
              <a:rPr lang="en-US" sz="1400" dirty="0"/>
              <a:t>TF attracts ”cis elements”. TF goes away but the partner cis elements remain in place to drive transcription.</a:t>
            </a:r>
          </a:p>
          <a:p>
            <a:pPr lvl="1"/>
            <a:r>
              <a:rPr lang="en-US" sz="1400" dirty="0">
                <a:hlinkClick r:id="rId2"/>
              </a:rPr>
              <a:t>DAP-</a:t>
            </a:r>
            <a:r>
              <a:rPr lang="en-US" sz="1400" dirty="0" err="1">
                <a:hlinkClick r:id="rId2"/>
              </a:rPr>
              <a:t>seq</a:t>
            </a:r>
            <a:r>
              <a:rPr lang="en-US" sz="1400" dirty="0"/>
              <a:t> is better than </a:t>
            </a:r>
            <a:r>
              <a:rPr lang="en-US" sz="1400" dirty="0" err="1"/>
              <a:t>ChIP-seq</a:t>
            </a:r>
            <a:r>
              <a:rPr lang="en-US" sz="1400" dirty="0"/>
              <a:t>?</a:t>
            </a:r>
          </a:p>
          <a:p>
            <a:r>
              <a:rPr lang="en-US" sz="1600" dirty="0"/>
              <a:t>Jay </a:t>
            </a:r>
            <a:r>
              <a:rPr lang="en-US" sz="1600" dirty="0" err="1"/>
              <a:t>Shendure</a:t>
            </a:r>
            <a:r>
              <a:rPr lang="en-US" sz="1600" dirty="0"/>
              <a:t>: combinatorial labeling of single cells using CRISPR. Used for: </a:t>
            </a:r>
          </a:p>
          <a:p>
            <a:pPr lvl="1"/>
            <a:r>
              <a:rPr lang="en-US" sz="1400" dirty="0"/>
              <a:t>massively parallel assays (</a:t>
            </a:r>
            <a:r>
              <a:rPr lang="en-US" sz="1400" dirty="0">
                <a:hlinkClick r:id="rId3"/>
              </a:rPr>
              <a:t>sc-ATAC-seq paper</a:t>
            </a:r>
            <a:r>
              <a:rPr lang="en-US" sz="1400" dirty="0"/>
              <a:t>) </a:t>
            </a:r>
          </a:p>
          <a:p>
            <a:pPr lvl="1"/>
            <a:r>
              <a:rPr lang="en-US" sz="1400" dirty="0"/>
              <a:t>tracing cell lineage (</a:t>
            </a:r>
            <a:r>
              <a:rPr lang="en-US" sz="1400" dirty="0">
                <a:hlinkClick r:id="rId4"/>
              </a:rPr>
              <a:t>GESTALT paper</a:t>
            </a:r>
            <a:r>
              <a:rPr lang="en-US" sz="1400" dirty="0"/>
              <a:t>).</a:t>
            </a:r>
          </a:p>
          <a:p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1A245-B9C9-884F-A8AB-12BF1966A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7329976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7C07-9DE8-0540-B827-0CCB015D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Vertebrate Gene Nomenclature Committee (</a:t>
            </a:r>
            <a:r>
              <a:rPr lang="en-US" dirty="0">
                <a:hlinkClick r:id="rId2"/>
              </a:rPr>
              <a:t>VGNC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3AD77-8029-BB4A-9BD4-2BBB863E6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Responsible for assigning standardized names to genes in vertebrate species that currently lack a nomenclature committee</a:t>
            </a:r>
          </a:p>
          <a:p>
            <a:r>
              <a:rPr lang="en-US" dirty="0"/>
              <a:t>Automated transfer of gene annotations from human (HGNC) for genes where the same orthologs are predicted by four different resources</a:t>
            </a:r>
          </a:p>
          <a:p>
            <a:r>
              <a:rPr lang="en-US" dirty="0"/>
              <a:t>The current species for VGNC naming are chimpanzee, horse, cow and dog </a:t>
            </a:r>
          </a:p>
          <a:p>
            <a:r>
              <a:rPr lang="en-US" dirty="0"/>
              <a:t>This naming process will be extended to other species in due course</a:t>
            </a:r>
          </a:p>
          <a:p>
            <a:r>
              <a:rPr lang="en-US" dirty="0"/>
              <a:t>Our criteria for choosing further vertebrate species are the quality of the genome assembly and annotation, the perceived value as a research organism and the level of support from the scientific community.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ECB20-DE99-C143-99A3-647BE4FE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8803110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E4444C-569E-5C4D-8EB4-309A975C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FAANG workshop notes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BD45EBA-E20A-C649-BC3F-7A2BB8BC5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11FA9E-8407-7046-8182-344722136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466757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Annotation of Animal Genomes (FAANG)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89213" y="2338543"/>
            <a:ext cx="4313237" cy="336836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International consortium</a:t>
            </a:r>
          </a:p>
          <a:p>
            <a:r>
              <a:rPr lang="en-US" dirty="0"/>
              <a:t>Funds projects</a:t>
            </a:r>
          </a:p>
          <a:p>
            <a:r>
              <a:rPr lang="en-US" dirty="0"/>
              <a:t>Develops and shares assay protocols</a:t>
            </a:r>
          </a:p>
          <a:p>
            <a:r>
              <a:rPr lang="en-US" dirty="0"/>
              <a:t>Develops and shares data analysis workflows</a:t>
            </a:r>
          </a:p>
          <a:p>
            <a:r>
              <a:rPr lang="en-US" dirty="0"/>
              <a:t>Hosts and disseminates data on a data portal</a:t>
            </a:r>
          </a:p>
        </p:txBody>
      </p:sp>
    </p:spTree>
    <p:extLst>
      <p:ext uri="{BB962C8B-B14F-4D97-AF65-F5344CB8AC3E}">
        <p14:creationId xmlns:p14="http://schemas.microsoft.com/office/powerpoint/2010/main" val="19253466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Genome Wide Identification and Annotation of Functional Regulatory Regions in Livestock Species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396249"/>
            <a:ext cx="8915400" cy="3777622"/>
          </a:xfrm>
        </p:spPr>
        <p:txBody>
          <a:bodyPr/>
          <a:lstStyle/>
          <a:p>
            <a:r>
              <a:rPr lang="en-US" dirty="0"/>
              <a:t>2 male replicates of each species, e.g. chicken, cattle and pig</a:t>
            </a:r>
          </a:p>
          <a:p>
            <a:r>
              <a:rPr lang="en-US" dirty="0"/>
              <a:t>Multiple assays, e.g. strand-oriented RNA-</a:t>
            </a:r>
            <a:r>
              <a:rPr lang="en-US" dirty="0" err="1"/>
              <a:t>seq</a:t>
            </a:r>
            <a:r>
              <a:rPr lang="en-US" dirty="0"/>
              <a:t>, DNase-</a:t>
            </a:r>
            <a:r>
              <a:rPr lang="en-US" dirty="0" err="1"/>
              <a:t>seq</a:t>
            </a:r>
            <a:r>
              <a:rPr lang="en-US" dirty="0"/>
              <a:t>, ATAC-</a:t>
            </a:r>
            <a:r>
              <a:rPr lang="en-US" dirty="0" err="1"/>
              <a:t>seq</a:t>
            </a:r>
            <a:r>
              <a:rPr lang="en-US" dirty="0"/>
              <a:t>, histone methylation assays, CAGE, CTCF etc. </a:t>
            </a:r>
          </a:p>
          <a:p>
            <a:r>
              <a:rPr lang="en-US" dirty="0"/>
              <a:t>Multiple tissues, e.g. adipose, cerebellum, cortex, hypothalamus, liver, lung, muscle, and spleen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0629734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FR-</a:t>
            </a:r>
            <a:r>
              <a:rPr lang="en-US" dirty="0" err="1"/>
              <a:t>Agencode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French project similar to FAANG</a:t>
            </a:r>
          </a:p>
          <a:p>
            <a:r>
              <a:rPr lang="en-US" dirty="0"/>
              <a:t>two males and two females per species (pig, cattle, goat, chicken)</a:t>
            </a:r>
          </a:p>
          <a:p>
            <a:r>
              <a:rPr lang="en-US" dirty="0"/>
              <a:t>strand-oriented RNA-</a:t>
            </a:r>
            <a:r>
              <a:rPr lang="en-US" dirty="0" err="1"/>
              <a:t>seq</a:t>
            </a:r>
            <a:r>
              <a:rPr lang="en-US" dirty="0"/>
              <a:t>, ATAC-</a:t>
            </a:r>
            <a:r>
              <a:rPr lang="en-US" dirty="0" err="1"/>
              <a:t>seq</a:t>
            </a:r>
            <a:r>
              <a:rPr lang="en-US" dirty="0"/>
              <a:t>, Hi-C</a:t>
            </a:r>
          </a:p>
          <a:p>
            <a:r>
              <a:rPr lang="en-US" dirty="0"/>
              <a:t>liver and two T-cell types (CD3+CD4+, CD3+CD8+) sorted from blood (mammals) or spleen (chicken)</a:t>
            </a:r>
          </a:p>
          <a:p>
            <a:r>
              <a:rPr lang="en-US" dirty="0"/>
              <a:t>“thousands of novel transcripts, extensions of annotated protein-coding genes and new </a:t>
            </a:r>
            <a:r>
              <a:rPr lang="en-US" dirty="0" err="1"/>
              <a:t>lncRNAs</a:t>
            </a:r>
            <a:r>
              <a:rPr lang="en-US" dirty="0"/>
              <a:t>”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4761270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E780E-07A0-5D44-9F5A-2C03050E1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FAANG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BFAB8-720F-1F48-9557-4B4CBA447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Currently focused on farm animals, but can be extended to all animals, in principle</a:t>
            </a:r>
          </a:p>
          <a:p>
            <a:r>
              <a:rPr lang="en-US" dirty="0"/>
              <a:t>Multiple measurements in 2 animals of the same species (or 2 of each sex)</a:t>
            </a:r>
          </a:p>
          <a:p>
            <a:pPr lvl="1"/>
            <a:r>
              <a:rPr lang="en-US" dirty="0"/>
              <a:t>Multiple tissues an/or cell types</a:t>
            </a:r>
          </a:p>
          <a:p>
            <a:pPr lvl="1"/>
            <a:r>
              <a:rPr lang="en-US" dirty="0"/>
              <a:t>Multiple assays</a:t>
            </a:r>
          </a:p>
          <a:p>
            <a:r>
              <a:rPr lang="en-US" dirty="0"/>
              <a:t>Sharing of experimental protocols and bioinformatics workflows</a:t>
            </a:r>
          </a:p>
          <a:p>
            <a:r>
              <a:rPr lang="en-US" dirty="0"/>
              <a:t>Need more bioinformaticians and planning to provide training opportunities</a:t>
            </a:r>
          </a:p>
          <a:p>
            <a:r>
              <a:rPr lang="en-US" dirty="0"/>
              <a:t>Pre-publication data sharing with a rule/understanding that the data producer must be allowed to publish first</a:t>
            </a:r>
          </a:p>
          <a:p>
            <a:r>
              <a:rPr lang="en-US" dirty="0"/>
              <a:t>Criticism: 2 animals cannot adequately represent a species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471C0-95D8-C543-96A3-604524EF3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8303034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9766D3-3C7F-564B-A2E6-56DABB785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with a finished genome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14A24E5-E4C9-0B4B-A8B3-E198AA88D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E1CB2-175E-9A4B-87EB-CC53B6B3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666505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3EF3B-82C7-694C-B07A-537D758F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with a genome?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C537F-1B95-3644-AAEE-1FAE2ADA4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 a population: use Illumina + low coverage PacBio, e.g. 10X</a:t>
            </a:r>
          </a:p>
          <a:p>
            <a:r>
              <a:rPr lang="en-US" dirty="0"/>
              <a:t>Look for genetic markers associated with phenotypes, e.g. color in camels, breed differences in cattle</a:t>
            </a:r>
          </a:p>
          <a:p>
            <a:pPr lvl="1"/>
            <a:r>
              <a:rPr lang="en-US" dirty="0">
                <a:hlinkClick r:id="rId2"/>
              </a:rPr>
              <a:t>Mike Schatz’s talk</a:t>
            </a:r>
            <a:r>
              <a:rPr lang="en-US" dirty="0"/>
              <a:t>: Reference-guided assemblies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Individualized diploid genomes: </a:t>
            </a:r>
            <a:r>
              <a:rPr lang="en-US" dirty="0">
                <a:hlinkClick r:id="rId3"/>
              </a:rPr>
              <a:t>AlleleSeq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CrossStitch</a:t>
            </a:r>
            <a:r>
              <a:rPr lang="en-US" dirty="0"/>
              <a:t> etc.</a:t>
            </a:r>
          </a:p>
          <a:p>
            <a:r>
              <a:rPr lang="en-US" dirty="0"/>
              <a:t>Build phylogenetic tree with related species and assess gene family gain/loss at different nodes</a:t>
            </a:r>
          </a:p>
          <a:p>
            <a:pPr lvl="1"/>
            <a:r>
              <a:rPr lang="en-US" dirty="0"/>
              <a:t>CAFÉ</a:t>
            </a:r>
          </a:p>
          <a:p>
            <a:pPr lvl="1"/>
            <a:r>
              <a:rPr lang="en-US" dirty="0"/>
              <a:t>Mammalian </a:t>
            </a:r>
            <a:r>
              <a:rPr lang="en-US" dirty="0" err="1"/>
              <a:t>synteny</a:t>
            </a:r>
            <a:r>
              <a:rPr lang="en-US" dirty="0"/>
              <a:t> network: </a:t>
            </a:r>
            <a:r>
              <a:rPr lang="en-US" dirty="0">
                <a:hlinkClick r:id="rId5"/>
              </a:rPr>
              <a:t>paper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data</a:t>
            </a:r>
            <a:r>
              <a:rPr lang="en-US" dirty="0"/>
              <a:t>. Includes 3 dolphins, sperm whale, and common </a:t>
            </a:r>
            <a:r>
              <a:rPr lang="en-US" dirty="0" err="1"/>
              <a:t>minke</a:t>
            </a:r>
            <a:r>
              <a:rPr lang="en-US" dirty="0"/>
              <a:t> whale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012627-466A-D540-B6FD-44217E8EE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3765699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1D303-2790-D94B-9DE4-EF10E294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evolutionary and comparative genomics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E36E5-D089-864D-91CB-0190B902B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baseline="-25000" dirty="0"/>
              <a:t>ST</a:t>
            </a:r>
            <a:r>
              <a:rPr lang="en-US" dirty="0"/>
              <a:t> – </a:t>
            </a:r>
            <a:r>
              <a:rPr lang="en-US" dirty="0">
                <a:hlinkClick r:id="rId2"/>
              </a:rPr>
              <a:t>fixation index</a:t>
            </a:r>
            <a:r>
              <a:rPr lang="en-US" dirty="0"/>
              <a:t>, “measure of </a:t>
            </a:r>
            <a:r>
              <a:rPr lang="en-US" dirty="0">
                <a:hlinkClick r:id="rId3" tooltip="Population differentiation"/>
              </a:rPr>
              <a:t>population differentiation</a:t>
            </a:r>
            <a:r>
              <a:rPr lang="en-US" dirty="0"/>
              <a:t> due to </a:t>
            </a:r>
            <a:r>
              <a:rPr lang="en-US" dirty="0">
                <a:hlinkClick r:id="rId4" tooltip="Genetic structure"/>
              </a:rPr>
              <a:t>genetic structure</a:t>
            </a:r>
            <a:r>
              <a:rPr lang="en-US" dirty="0"/>
              <a:t>”</a:t>
            </a:r>
          </a:p>
          <a:p>
            <a:r>
              <a:rPr lang="en-US" dirty="0" err="1">
                <a:hlinkClick r:id="rId5"/>
              </a:rPr>
              <a:t>smartie-sv</a:t>
            </a:r>
            <a:r>
              <a:rPr lang="en-US" dirty="0"/>
              <a:t> – tool for discovering SVs against a reference genome. [Finds SVs of up to 60 kb]. Was used by Z. N. Kronenberg to compare great apes and human genomes</a:t>
            </a:r>
          </a:p>
          <a:p>
            <a:r>
              <a:rPr lang="en-US" dirty="0">
                <a:hlinkClick r:id="rId6"/>
              </a:rPr>
              <a:t>CAFÉ – Computational Analysis of gene Family Evolution</a:t>
            </a:r>
            <a:r>
              <a:rPr lang="en-US" dirty="0"/>
              <a:t>. Compare genomes of related species to detect gene duplication and loss. “Robust in the face of less-than-ideal [i.e. fragmented and incomplete] assemblies”</a:t>
            </a:r>
          </a:p>
          <a:p>
            <a:pPr lvl="1"/>
            <a:r>
              <a:rPr lang="en-US" dirty="0"/>
              <a:t>Inputs: a phylogenetic tree + a data file containing gene family sizes in species</a:t>
            </a:r>
          </a:p>
          <a:p>
            <a:pPr lvl="1"/>
            <a:r>
              <a:rPr lang="en-US" dirty="0"/>
              <a:t>To get gene family sizes: all vs. all BLAST for a set of species </a:t>
            </a:r>
            <a:r>
              <a:rPr lang="en-US" dirty="0">
                <a:sym typeface="Wingdings" pitchFamily="2" charset="2"/>
              </a:rPr>
              <a:t> clustering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3524D-D2A7-9D41-96E5-BD7F0CA31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8156277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7EA0E-BEC2-AB42-8FAF-BC9E90F2B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genetic manipulation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47DC6-6990-9E45-9FF3-A861A031F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CRISPR-Cas9 guide RNA: </a:t>
            </a:r>
            <a:r>
              <a:rPr lang="en-US" dirty="0" err="1">
                <a:hlinkClick r:id="rId2"/>
              </a:rPr>
              <a:t>GGGenome</a:t>
            </a:r>
            <a:r>
              <a:rPr lang="en-US" dirty="0"/>
              <a:t> and </a:t>
            </a:r>
            <a:r>
              <a:rPr lang="en-US" dirty="0" err="1">
                <a:hlinkClick r:id="rId3"/>
              </a:rPr>
              <a:t>CRISPRdirect</a:t>
            </a: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492302-A2C5-EE44-84C1-1543130D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926657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20A01E-1383-2541-B560-F9FDC2C93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build a genome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7C60D-2AD3-8244-A142-4B4175ABD8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A4D26-3C87-7344-80A9-269BF1BD6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8991568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AFBA7-8BA8-2448-A332-CD155DDF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Transcriptome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C573C-3C7F-C248-AB97-1288D1E027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B1EF0-4201-104C-AB55-DFFC7BB2B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325678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B400AD-BBD7-9743-B2D9-B3B09576E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Iso-Seq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CB392D-C0AE-784E-8724-85E35562B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PacBio</a:t>
            </a:r>
            <a:r>
              <a:rPr lang="en-US" dirty="0"/>
              <a:t> RNA-</a:t>
            </a:r>
            <a:r>
              <a:rPr lang="en-US" dirty="0" err="1"/>
              <a:t>seq</a:t>
            </a:r>
            <a:endParaRPr lang="en-US" dirty="0"/>
          </a:p>
          <a:p>
            <a:r>
              <a:rPr lang="en-US" dirty="0"/>
              <a:t>The reads are long enough to capture entire transcripts</a:t>
            </a:r>
          </a:p>
          <a:p>
            <a:r>
              <a:rPr lang="en-US" dirty="0"/>
              <a:t>Example: 7K genes </a:t>
            </a:r>
            <a:r>
              <a:rPr lang="en-US" dirty="0">
                <a:sym typeface="Wingdings" pitchFamily="2" charset="2"/>
              </a:rPr>
              <a:t> 17K transcripts</a:t>
            </a:r>
          </a:p>
          <a:p>
            <a:r>
              <a:rPr lang="en-US" dirty="0">
                <a:sym typeface="Wingdings" pitchFamily="2" charset="2"/>
              </a:rPr>
              <a:t>Third party software: </a:t>
            </a:r>
            <a:r>
              <a:rPr lang="en-US" dirty="0">
                <a:sym typeface="Wingdings" pitchFamily="2" charset="2"/>
                <a:hlinkClick r:id="rId2"/>
              </a:rPr>
              <a:t>SQANTI</a:t>
            </a:r>
            <a:r>
              <a:rPr lang="en-US" dirty="0">
                <a:sym typeface="Wingdings" pitchFamily="2" charset="2"/>
              </a:rPr>
              <a:t> &amp; </a:t>
            </a:r>
            <a:r>
              <a:rPr lang="en-US" dirty="0">
                <a:sym typeface="Wingdings" pitchFamily="2" charset="2"/>
                <a:hlinkClick r:id="rId3"/>
              </a:rPr>
              <a:t>TAPPAS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DEDD14-FCE1-EE44-93E1-2E417CF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6839232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 Transcriptome Termini Site Sequencing (WTTS-</a:t>
            </a:r>
            <a:r>
              <a:rPr lang="en-US" dirty="0" err="1"/>
              <a:t>Seq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Amplify and quantify 3’ ends of [eukaryotic] transcripts</a:t>
            </a:r>
          </a:p>
          <a:p>
            <a:r>
              <a:rPr lang="en-US" dirty="0"/>
              <a:t>Special “poly-A anchored” primers</a:t>
            </a:r>
          </a:p>
          <a:p>
            <a:r>
              <a:rPr lang="en-US" dirty="0"/>
              <a:t>Detect and quantify alternative transcript termini</a:t>
            </a:r>
          </a:p>
          <a:p>
            <a:r>
              <a:rPr lang="en-US" dirty="0"/>
              <a:t>Cheaper and less noisy than RNA-</a:t>
            </a:r>
            <a:r>
              <a:rPr lang="en-US" dirty="0" err="1"/>
              <a:t>seq</a:t>
            </a:r>
            <a:r>
              <a:rPr lang="en-US" dirty="0"/>
              <a:t>?</a:t>
            </a:r>
          </a:p>
          <a:p>
            <a:r>
              <a:rPr lang="en-US" dirty="0"/>
              <a:t>Presented by </a:t>
            </a:r>
            <a:r>
              <a:rPr lang="en-US" dirty="0" err="1"/>
              <a:t>Zhihua</a:t>
            </a:r>
            <a:r>
              <a:rPr lang="en-US" dirty="0"/>
              <a:t> Jiang, Washington State U.</a:t>
            </a:r>
          </a:p>
          <a:p>
            <a:r>
              <a:rPr lang="en-US" dirty="0"/>
              <a:t>Related paper:</a:t>
            </a:r>
          </a:p>
          <a:p>
            <a:pPr marL="0" indent="0">
              <a:buNone/>
            </a:pPr>
            <a:r>
              <a:rPr lang="en-US" dirty="0"/>
              <a:t>Zhou, Xiang, </a:t>
            </a:r>
            <a:r>
              <a:rPr lang="en-US" dirty="0" err="1"/>
              <a:t>Rui</a:t>
            </a:r>
            <a:r>
              <a:rPr lang="en-US" dirty="0"/>
              <a:t> Li, Jennifer J. Michal, Xiao-Lin Wu, </a:t>
            </a:r>
            <a:r>
              <a:rPr lang="en-US" dirty="0" err="1"/>
              <a:t>Zhongzhen</a:t>
            </a:r>
            <a:r>
              <a:rPr lang="en-US" dirty="0"/>
              <a:t> Liu, Hui Zhao, Yin Xia, et al. “Accurate Profiling of Gene Expression and Alternative Polyadenylation with Whole Transcriptome Termini Site Sequencing (WTTS-</a:t>
            </a:r>
            <a:r>
              <a:rPr lang="en-US" dirty="0" err="1"/>
              <a:t>Seq</a:t>
            </a:r>
            <a:r>
              <a:rPr lang="en-US" dirty="0"/>
              <a:t>).” </a:t>
            </a:r>
            <a:r>
              <a:rPr lang="en-US" i="1" dirty="0"/>
              <a:t>Genetics</a:t>
            </a:r>
            <a:r>
              <a:rPr lang="en-US" dirty="0"/>
              <a:t> 203, no. 2 (June 1, 2016): 683–97. </a:t>
            </a:r>
            <a:r>
              <a:rPr lang="en-US" dirty="0">
                <a:hlinkClick r:id="rId2"/>
              </a:rPr>
              <a:t>https://doi.org/10.1534/genetics.116.188508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8576590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Whole transcriptome start site sequencing (WTSS-</a:t>
            </a:r>
            <a:r>
              <a:rPr lang="en-US" dirty="0" err="1"/>
              <a:t>seq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Sequence the 5’-ends of transcripts</a:t>
            </a:r>
          </a:p>
          <a:p>
            <a:r>
              <a:rPr lang="en-US" dirty="0"/>
              <a:t>Presented by </a:t>
            </a:r>
            <a:r>
              <a:rPr lang="en-US" dirty="0" err="1"/>
              <a:t>Zhihua</a:t>
            </a:r>
            <a:r>
              <a:rPr lang="en-US" dirty="0"/>
              <a:t> Jiang, Washington State U.</a:t>
            </a:r>
          </a:p>
          <a:p>
            <a:r>
              <a:rPr lang="en-US" dirty="0"/>
              <a:t>Another [older] technique: </a:t>
            </a:r>
            <a:r>
              <a:rPr lang="en-US" dirty="0">
                <a:hlinkClick r:id="rId2"/>
              </a:rPr>
              <a:t>CAGE</a:t>
            </a:r>
            <a:r>
              <a:rPr lang="en-US" dirty="0"/>
              <a:t> – Cap analysis gene expression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14399781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EB51AD-CA17-3646-8F65-413610BC5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145F518-89AB-7946-8C2A-218B1ADB94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6004" y="2133600"/>
            <a:ext cx="5501817" cy="37782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32DF6-DE9C-1548-A74E-42112B1B4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262041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A5BCE-C2C8-D243-90C4-84AB9D972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build a genome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7BACE-A1BC-CD47-8BEE-12E53D4B7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Sequence the DNA</a:t>
            </a:r>
          </a:p>
          <a:p>
            <a:r>
              <a:rPr lang="en-US" dirty="0"/>
              <a:t>Assemble contigs</a:t>
            </a:r>
          </a:p>
          <a:p>
            <a:r>
              <a:rPr lang="en-US" dirty="0"/>
              <a:t>QC and visualize</a:t>
            </a:r>
          </a:p>
          <a:p>
            <a:r>
              <a:rPr lang="en-US" dirty="0"/>
              <a:t>Add long-range data</a:t>
            </a:r>
          </a:p>
          <a:p>
            <a:r>
              <a:rPr lang="en-US" dirty="0"/>
              <a:t>Build scaffolds</a:t>
            </a:r>
          </a:p>
          <a:p>
            <a:r>
              <a:rPr lang="en-US" dirty="0"/>
              <a:t>Annotate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C7C54-99D5-714D-A738-E0242FD9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68753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1CD98FDC-B32C-F843-B49F-6D7DC9577CC6}"/>
              </a:ext>
            </a:extLst>
          </p:cNvPr>
          <p:cNvCxnSpPr>
            <a:cxnSpLocks/>
            <a:stCxn id="9" idx="2"/>
            <a:endCxn id="40" idx="1"/>
          </p:cNvCxnSpPr>
          <p:nvPr/>
        </p:nvCxnSpPr>
        <p:spPr>
          <a:xfrm rot="16200000" flipH="1">
            <a:off x="4468388" y="1554012"/>
            <a:ext cx="538276" cy="280375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05E757EC-2FBC-C94C-8857-3014412837FA}"/>
              </a:ext>
            </a:extLst>
          </p:cNvPr>
          <p:cNvCxnSpPr>
            <a:cxnSpLocks/>
            <a:stCxn id="10" idx="2"/>
            <a:endCxn id="40" idx="1"/>
          </p:cNvCxnSpPr>
          <p:nvPr/>
        </p:nvCxnSpPr>
        <p:spPr>
          <a:xfrm rot="5400000">
            <a:off x="7326018" y="1612005"/>
            <a:ext cx="426415" cy="279963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881C53F-C8EF-DD44-91C5-A0E855028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850" y="76201"/>
            <a:ext cx="8819435" cy="822154"/>
          </a:xfrm>
        </p:spPr>
        <p:txBody>
          <a:bodyPr/>
          <a:lstStyle/>
          <a:p>
            <a:r>
              <a:rPr lang="en-US" dirty="0"/>
              <a:t>Genome building workflow</a:t>
            </a:r>
          </a:p>
        </p:txBody>
      </p:sp>
      <p:sp>
        <p:nvSpPr>
          <p:cNvPr id="7" name="Data 6">
            <a:extLst>
              <a:ext uri="{FF2B5EF4-FFF2-40B4-BE49-F238E27FC236}">
                <a16:creationId xmlns:a16="http://schemas.microsoft.com/office/drawing/2014/main" id="{0E38BF6C-3A99-AE46-BD2A-C4DDAAA7E121}"/>
              </a:ext>
            </a:extLst>
          </p:cNvPr>
          <p:cNvSpPr/>
          <p:nvPr/>
        </p:nvSpPr>
        <p:spPr>
          <a:xfrm>
            <a:off x="3962400" y="1324773"/>
            <a:ext cx="1802600" cy="454196"/>
          </a:xfrm>
          <a:prstGeom prst="flowChartInputOutpu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Long reads (PacBio)</a:t>
            </a:r>
          </a:p>
        </p:txBody>
      </p:sp>
      <p:sp>
        <p:nvSpPr>
          <p:cNvPr id="8" name="Data 7">
            <a:extLst>
              <a:ext uri="{FF2B5EF4-FFF2-40B4-BE49-F238E27FC236}">
                <a16:creationId xmlns:a16="http://schemas.microsoft.com/office/drawing/2014/main" id="{28B98248-40B8-7F48-A488-812EA42B2E34}"/>
              </a:ext>
            </a:extLst>
          </p:cNvPr>
          <p:cNvSpPr/>
          <p:nvPr/>
        </p:nvSpPr>
        <p:spPr>
          <a:xfrm>
            <a:off x="6133056" y="1324773"/>
            <a:ext cx="1550724" cy="454196"/>
          </a:xfrm>
          <a:prstGeom prst="flowChartInputOutp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Short reads (Illumina)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11DB408F-0821-DE4D-A8A6-8C987BA6CE5C}"/>
              </a:ext>
            </a:extLst>
          </p:cNvPr>
          <p:cNvSpPr/>
          <p:nvPr/>
        </p:nvSpPr>
        <p:spPr>
          <a:xfrm>
            <a:off x="2438400" y="2210701"/>
            <a:ext cx="1794494" cy="476052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String Graph Assembly (Falcon, HGAP, </a:t>
            </a:r>
            <a:r>
              <a:rPr lang="en-US" sz="1100" dirty="0" err="1"/>
              <a:t>Canu</a:t>
            </a:r>
            <a:r>
              <a:rPr lang="en-US" sz="1100" dirty="0"/>
              <a:t>)</a:t>
            </a:r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4261A09E-EE46-D747-96DD-A039D221C5FA}"/>
              </a:ext>
            </a:extLst>
          </p:cNvPr>
          <p:cNvSpPr/>
          <p:nvPr/>
        </p:nvSpPr>
        <p:spPr>
          <a:xfrm>
            <a:off x="8091838" y="2325332"/>
            <a:ext cx="1694407" cy="473282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/>
              <a:t>De </a:t>
            </a:r>
            <a:r>
              <a:rPr lang="en-US" sz="1000" dirty="0" err="1"/>
              <a:t>Bruijn</a:t>
            </a:r>
            <a:r>
              <a:rPr lang="en-US" sz="1000" dirty="0"/>
              <a:t> Graph Assembly (</a:t>
            </a:r>
            <a:r>
              <a:rPr lang="en-US" sz="1000" dirty="0" err="1"/>
              <a:t>Platanus</a:t>
            </a:r>
            <a:r>
              <a:rPr lang="en-US" sz="1000" dirty="0"/>
              <a:t>, </a:t>
            </a:r>
            <a:r>
              <a:rPr lang="en-US" sz="1000" dirty="0" err="1"/>
              <a:t>SOAPdenovo</a:t>
            </a:r>
            <a:r>
              <a:rPr lang="en-US" sz="1000" dirty="0"/>
              <a:t>)</a:t>
            </a:r>
          </a:p>
        </p:txBody>
      </p:sp>
      <p:sp>
        <p:nvSpPr>
          <p:cNvPr id="11" name="Process 10">
            <a:extLst>
              <a:ext uri="{FF2B5EF4-FFF2-40B4-BE49-F238E27FC236}">
                <a16:creationId xmlns:a16="http://schemas.microsoft.com/office/drawing/2014/main" id="{0D19DC45-2730-5846-B042-0C46ABB3076A}"/>
              </a:ext>
            </a:extLst>
          </p:cNvPr>
          <p:cNvSpPr/>
          <p:nvPr/>
        </p:nvSpPr>
        <p:spPr>
          <a:xfrm>
            <a:off x="5474745" y="2207935"/>
            <a:ext cx="1317973" cy="701987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Hybrid Assembly (DBG2OLC, </a:t>
            </a:r>
            <a:r>
              <a:rPr lang="en-US" sz="1100" dirty="0" err="1"/>
              <a:t>MaSuRCA</a:t>
            </a:r>
            <a:r>
              <a:rPr lang="en-US" sz="1100" dirty="0"/>
              <a:t>)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8612ECAB-9307-CC47-B007-6B4289A7075F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 rot="5400000">
            <a:off x="3793678" y="1320940"/>
            <a:ext cx="431732" cy="1347793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2A8D3AF4-13C4-3D4D-847C-6BAE9E4E0FFB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>
          <a:xfrm rot="16200000" flipH="1">
            <a:off x="5284234" y="1358436"/>
            <a:ext cx="428965" cy="127003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7E1D1C56-D02A-CD46-804C-FE416DACBFD3}"/>
              </a:ext>
            </a:extLst>
          </p:cNvPr>
          <p:cNvCxnSpPr>
            <a:cxnSpLocks/>
            <a:stCxn id="8" idx="4"/>
            <a:endCxn id="10" idx="0"/>
          </p:cNvCxnSpPr>
          <p:nvPr/>
        </p:nvCxnSpPr>
        <p:spPr>
          <a:xfrm rot="16200000" flipH="1">
            <a:off x="7650549" y="1036839"/>
            <a:ext cx="546363" cy="203062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600A0CD4-9283-BC4A-915A-6F15A505F274}"/>
              </a:ext>
            </a:extLst>
          </p:cNvPr>
          <p:cNvCxnSpPr>
            <a:cxnSpLocks/>
            <a:stCxn id="10" idx="1"/>
            <a:endCxn id="11" idx="3"/>
          </p:cNvCxnSpPr>
          <p:nvPr/>
        </p:nvCxnSpPr>
        <p:spPr>
          <a:xfrm rot="10800000">
            <a:off x="6792717" y="2558930"/>
            <a:ext cx="1299120" cy="304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rocess 27">
            <a:extLst>
              <a:ext uri="{FF2B5EF4-FFF2-40B4-BE49-F238E27FC236}">
                <a16:creationId xmlns:a16="http://schemas.microsoft.com/office/drawing/2014/main" id="{7ACBD040-6B1C-E24B-B373-568785D6A98D}"/>
              </a:ext>
            </a:extLst>
          </p:cNvPr>
          <p:cNvSpPr/>
          <p:nvPr/>
        </p:nvSpPr>
        <p:spPr>
          <a:xfrm>
            <a:off x="5577635" y="3798737"/>
            <a:ext cx="1123545" cy="312734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Scaffolding</a:t>
            </a:r>
          </a:p>
        </p:txBody>
      </p:sp>
      <p:sp>
        <p:nvSpPr>
          <p:cNvPr id="40" name="Data 39">
            <a:extLst>
              <a:ext uri="{FF2B5EF4-FFF2-40B4-BE49-F238E27FC236}">
                <a16:creationId xmlns:a16="http://schemas.microsoft.com/office/drawing/2014/main" id="{EB3522DD-F7BD-554F-8FD3-CAA76B0EAC03}"/>
              </a:ext>
            </a:extLst>
          </p:cNvPr>
          <p:cNvSpPr/>
          <p:nvPr/>
        </p:nvSpPr>
        <p:spPr>
          <a:xfrm>
            <a:off x="5308579" y="3225029"/>
            <a:ext cx="1661654" cy="258600"/>
          </a:xfrm>
          <a:prstGeom prst="flowChartInputOutp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Contigs</a:t>
            </a: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63F3562E-F8BC-E44B-BFD4-67A2F01E27F0}"/>
              </a:ext>
            </a:extLst>
          </p:cNvPr>
          <p:cNvCxnSpPr>
            <a:cxnSpLocks/>
            <a:stCxn id="11" idx="2"/>
            <a:endCxn id="40" idx="1"/>
          </p:cNvCxnSpPr>
          <p:nvPr/>
        </p:nvCxnSpPr>
        <p:spPr>
          <a:xfrm rot="16200000" flipH="1">
            <a:off x="5979014" y="3064638"/>
            <a:ext cx="315108" cy="567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ata 49">
            <a:extLst>
              <a:ext uri="{FF2B5EF4-FFF2-40B4-BE49-F238E27FC236}">
                <a16:creationId xmlns:a16="http://schemas.microsoft.com/office/drawing/2014/main" id="{BCC6B5D8-694B-5741-B77F-C2460389E1DC}"/>
              </a:ext>
            </a:extLst>
          </p:cNvPr>
          <p:cNvSpPr/>
          <p:nvPr/>
        </p:nvSpPr>
        <p:spPr>
          <a:xfrm>
            <a:off x="3048000" y="4159373"/>
            <a:ext cx="874760" cy="396034"/>
          </a:xfrm>
          <a:prstGeom prst="flowChartInputOutput">
            <a:avLst/>
          </a:prstGeom>
          <a:solidFill>
            <a:srgbClr val="9571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Hi-C</a:t>
            </a:r>
          </a:p>
        </p:txBody>
      </p:sp>
      <p:sp>
        <p:nvSpPr>
          <p:cNvPr id="51" name="Data 50">
            <a:extLst>
              <a:ext uri="{FF2B5EF4-FFF2-40B4-BE49-F238E27FC236}">
                <a16:creationId xmlns:a16="http://schemas.microsoft.com/office/drawing/2014/main" id="{AEFB6E8C-14D5-6A4B-B262-681BFCAC9265}"/>
              </a:ext>
            </a:extLst>
          </p:cNvPr>
          <p:cNvSpPr/>
          <p:nvPr/>
        </p:nvSpPr>
        <p:spPr>
          <a:xfrm>
            <a:off x="3878072" y="4159374"/>
            <a:ext cx="1151129" cy="396034"/>
          </a:xfrm>
          <a:prstGeom prst="flowChartInputOutput">
            <a:avLst/>
          </a:prstGeom>
          <a:solidFill>
            <a:srgbClr val="9571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Optical maps</a:t>
            </a:r>
          </a:p>
        </p:txBody>
      </p:sp>
      <p:sp>
        <p:nvSpPr>
          <p:cNvPr id="52" name="Data 51">
            <a:extLst>
              <a:ext uri="{FF2B5EF4-FFF2-40B4-BE49-F238E27FC236}">
                <a16:creationId xmlns:a16="http://schemas.microsoft.com/office/drawing/2014/main" id="{7FA9B434-6DDE-F940-ACBE-4F4FAED11A05}"/>
              </a:ext>
            </a:extLst>
          </p:cNvPr>
          <p:cNvSpPr/>
          <p:nvPr/>
        </p:nvSpPr>
        <p:spPr>
          <a:xfrm>
            <a:off x="9034973" y="4269001"/>
            <a:ext cx="1502543" cy="504073"/>
          </a:xfrm>
          <a:prstGeom prst="flowChartInputOutp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Mate pair reads</a:t>
            </a:r>
          </a:p>
        </p:txBody>
      </p:sp>
      <p:sp>
        <p:nvSpPr>
          <p:cNvPr id="53" name="Data 52">
            <a:extLst>
              <a:ext uri="{FF2B5EF4-FFF2-40B4-BE49-F238E27FC236}">
                <a16:creationId xmlns:a16="http://schemas.microsoft.com/office/drawing/2014/main" id="{68F7765A-BF02-6D49-9D4C-2C3AD0DE123C}"/>
              </a:ext>
            </a:extLst>
          </p:cNvPr>
          <p:cNvSpPr/>
          <p:nvPr/>
        </p:nvSpPr>
        <p:spPr>
          <a:xfrm>
            <a:off x="7217848" y="4272924"/>
            <a:ext cx="2014214" cy="456808"/>
          </a:xfrm>
          <a:prstGeom prst="flowChartInputOutp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Synthetic long reads (10X)</a:t>
            </a:r>
          </a:p>
        </p:txBody>
      </p: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4EF6C9CD-2B2F-E746-A9A6-26C207C498F4}"/>
              </a:ext>
            </a:extLst>
          </p:cNvPr>
          <p:cNvCxnSpPr>
            <a:cxnSpLocks/>
            <a:stCxn id="40" idx="4"/>
            <a:endCxn id="28" idx="0"/>
          </p:cNvCxnSpPr>
          <p:nvPr/>
        </p:nvCxnSpPr>
        <p:spPr>
          <a:xfrm rot="16200000" flipH="1">
            <a:off x="5981852" y="3641183"/>
            <a:ext cx="315108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rocess 56">
            <a:extLst>
              <a:ext uri="{FF2B5EF4-FFF2-40B4-BE49-F238E27FC236}">
                <a16:creationId xmlns:a16="http://schemas.microsoft.com/office/drawing/2014/main" id="{09DEA71D-FE65-5140-82B3-D1B4FA66656C}"/>
              </a:ext>
            </a:extLst>
          </p:cNvPr>
          <p:cNvSpPr/>
          <p:nvPr/>
        </p:nvSpPr>
        <p:spPr>
          <a:xfrm>
            <a:off x="5391662" y="5000288"/>
            <a:ext cx="1495488" cy="468209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Annotation (MAKER, BRAKER, …)</a:t>
            </a:r>
          </a:p>
        </p:txBody>
      </p: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6597B54D-1C1F-C944-AA86-D62700255A6C}"/>
              </a:ext>
            </a:extLst>
          </p:cNvPr>
          <p:cNvCxnSpPr>
            <a:cxnSpLocks/>
            <a:stCxn id="115" idx="4"/>
            <a:endCxn id="57" idx="0"/>
          </p:cNvCxnSpPr>
          <p:nvPr/>
        </p:nvCxnSpPr>
        <p:spPr>
          <a:xfrm rot="5400000">
            <a:off x="5981852" y="4842733"/>
            <a:ext cx="315108" cy="1270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929BE823-99EC-3345-8E08-94BF4264DCC7}"/>
              </a:ext>
            </a:extLst>
          </p:cNvPr>
          <p:cNvCxnSpPr>
            <a:cxnSpLocks/>
            <a:stCxn id="57" idx="2"/>
            <a:endCxn id="116" idx="1"/>
          </p:cNvCxnSpPr>
          <p:nvPr/>
        </p:nvCxnSpPr>
        <p:spPr>
          <a:xfrm rot="5400000">
            <a:off x="5981852" y="5626050"/>
            <a:ext cx="315108" cy="1270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Data 65">
            <a:extLst>
              <a:ext uri="{FF2B5EF4-FFF2-40B4-BE49-F238E27FC236}">
                <a16:creationId xmlns:a16="http://schemas.microsoft.com/office/drawing/2014/main" id="{AE726FCA-0B0A-F24E-8CA1-7B10BF1B6EC0}"/>
              </a:ext>
            </a:extLst>
          </p:cNvPr>
          <p:cNvSpPr/>
          <p:nvPr/>
        </p:nvSpPr>
        <p:spPr>
          <a:xfrm>
            <a:off x="7183333" y="5145446"/>
            <a:ext cx="2014214" cy="342900"/>
          </a:xfrm>
          <a:prstGeom prst="flowChartInputOutp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RNA-</a:t>
            </a:r>
            <a:r>
              <a:rPr lang="en-US" sz="1600" dirty="0" err="1"/>
              <a:t>seq</a:t>
            </a:r>
            <a:endParaRPr lang="en-US" sz="1600" dirty="0"/>
          </a:p>
        </p:txBody>
      </p:sp>
      <p:sp>
        <p:nvSpPr>
          <p:cNvPr id="67" name="Data 66">
            <a:extLst>
              <a:ext uri="{FF2B5EF4-FFF2-40B4-BE49-F238E27FC236}">
                <a16:creationId xmlns:a16="http://schemas.microsoft.com/office/drawing/2014/main" id="{87D4DFB1-D9A1-AE4C-88B6-7AEEAC5022FD}"/>
              </a:ext>
            </a:extLst>
          </p:cNvPr>
          <p:cNvSpPr/>
          <p:nvPr/>
        </p:nvSpPr>
        <p:spPr>
          <a:xfrm>
            <a:off x="2992617" y="5647369"/>
            <a:ext cx="1444558" cy="454196"/>
          </a:xfrm>
          <a:prstGeom prst="flowChartInputOutpu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/>
              <a:t>IsoSeq</a:t>
            </a:r>
            <a:endParaRPr lang="en-US" sz="1600" dirty="0"/>
          </a:p>
        </p:txBody>
      </p: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34C9E208-3952-0F48-881B-9DB11776551B}"/>
              </a:ext>
            </a:extLst>
          </p:cNvPr>
          <p:cNvCxnSpPr>
            <a:cxnSpLocks/>
            <a:stCxn id="50" idx="0"/>
            <a:endCxn id="28" idx="1"/>
          </p:cNvCxnSpPr>
          <p:nvPr/>
        </p:nvCxnSpPr>
        <p:spPr>
          <a:xfrm rot="5400000" flipH="1" flipV="1">
            <a:off x="4473112" y="3054850"/>
            <a:ext cx="204269" cy="2004778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F2D16685-1FFD-0649-9297-763D7A3A9CCD}"/>
              </a:ext>
            </a:extLst>
          </p:cNvPr>
          <p:cNvCxnSpPr>
            <a:cxnSpLocks/>
            <a:stCxn id="51" idx="5"/>
            <a:endCxn id="28" idx="1"/>
          </p:cNvCxnSpPr>
          <p:nvPr/>
        </p:nvCxnSpPr>
        <p:spPr>
          <a:xfrm flipV="1">
            <a:off x="4914088" y="3955105"/>
            <a:ext cx="663547" cy="40228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Data 114">
            <a:extLst>
              <a:ext uri="{FF2B5EF4-FFF2-40B4-BE49-F238E27FC236}">
                <a16:creationId xmlns:a16="http://schemas.microsoft.com/office/drawing/2014/main" id="{F7564F0C-732C-2B40-93F3-B6AF830F879C}"/>
              </a:ext>
            </a:extLst>
          </p:cNvPr>
          <p:cNvSpPr/>
          <p:nvPr/>
        </p:nvSpPr>
        <p:spPr>
          <a:xfrm>
            <a:off x="5308579" y="4426579"/>
            <a:ext cx="1661654" cy="258600"/>
          </a:xfrm>
          <a:prstGeom prst="flowChartInputOutp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Scaffolds</a:t>
            </a:r>
          </a:p>
        </p:txBody>
      </p:sp>
      <p:sp>
        <p:nvSpPr>
          <p:cNvPr id="116" name="Data 115">
            <a:extLst>
              <a:ext uri="{FF2B5EF4-FFF2-40B4-BE49-F238E27FC236}">
                <a16:creationId xmlns:a16="http://schemas.microsoft.com/office/drawing/2014/main" id="{FFA36A44-A9D0-8B43-A12C-D529FC162C1E}"/>
              </a:ext>
            </a:extLst>
          </p:cNvPr>
          <p:cNvSpPr/>
          <p:nvPr/>
        </p:nvSpPr>
        <p:spPr>
          <a:xfrm>
            <a:off x="5308579" y="5783604"/>
            <a:ext cx="1661654" cy="258600"/>
          </a:xfrm>
          <a:prstGeom prst="flowChartInputOutp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Genome</a:t>
            </a:r>
            <a:endParaRPr lang="en-US" sz="2400" dirty="0"/>
          </a:p>
        </p:txBody>
      </p:sp>
      <p:cxnSp>
        <p:nvCxnSpPr>
          <p:cNvPr id="123" name="Elbow Connector 122">
            <a:extLst>
              <a:ext uri="{FF2B5EF4-FFF2-40B4-BE49-F238E27FC236}">
                <a16:creationId xmlns:a16="http://schemas.microsoft.com/office/drawing/2014/main" id="{8D110051-7E67-2949-996C-A3646EDA07A4}"/>
              </a:ext>
            </a:extLst>
          </p:cNvPr>
          <p:cNvCxnSpPr>
            <a:cxnSpLocks/>
            <a:stCxn id="28" idx="2"/>
            <a:endCxn id="115" idx="1"/>
          </p:cNvCxnSpPr>
          <p:nvPr/>
        </p:nvCxnSpPr>
        <p:spPr>
          <a:xfrm rot="5400000">
            <a:off x="5981853" y="4269026"/>
            <a:ext cx="315108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3A60E476-2FE1-614C-ABCE-631989E0F51B}"/>
              </a:ext>
            </a:extLst>
          </p:cNvPr>
          <p:cNvCxnSpPr>
            <a:cxnSpLocks/>
            <a:stCxn id="52" idx="1"/>
            <a:endCxn id="28" idx="3"/>
          </p:cNvCxnSpPr>
          <p:nvPr/>
        </p:nvCxnSpPr>
        <p:spPr>
          <a:xfrm rot="16200000" flipV="1">
            <a:off x="8086764" y="2569520"/>
            <a:ext cx="313896" cy="3085065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>
            <a:extLst>
              <a:ext uri="{FF2B5EF4-FFF2-40B4-BE49-F238E27FC236}">
                <a16:creationId xmlns:a16="http://schemas.microsoft.com/office/drawing/2014/main" id="{9F513DC1-1600-E246-9716-121A8A2D6A70}"/>
              </a:ext>
            </a:extLst>
          </p:cNvPr>
          <p:cNvCxnSpPr>
            <a:cxnSpLocks/>
            <a:stCxn id="53" idx="2"/>
            <a:endCxn id="28" idx="3"/>
          </p:cNvCxnSpPr>
          <p:nvPr/>
        </p:nvCxnSpPr>
        <p:spPr>
          <a:xfrm rot="10800000">
            <a:off x="6701179" y="3955104"/>
            <a:ext cx="718090" cy="54622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Elbow Connector 133">
            <a:extLst>
              <a:ext uri="{FF2B5EF4-FFF2-40B4-BE49-F238E27FC236}">
                <a16:creationId xmlns:a16="http://schemas.microsoft.com/office/drawing/2014/main" id="{17ED9A17-BBF0-7248-BAD5-5368F7091ADE}"/>
              </a:ext>
            </a:extLst>
          </p:cNvPr>
          <p:cNvCxnSpPr>
            <a:cxnSpLocks/>
            <a:stCxn id="67" idx="5"/>
            <a:endCxn id="57" idx="1"/>
          </p:cNvCxnSpPr>
          <p:nvPr/>
        </p:nvCxnSpPr>
        <p:spPr>
          <a:xfrm flipV="1">
            <a:off x="4292720" y="5234393"/>
            <a:ext cx="1098943" cy="640075"/>
          </a:xfrm>
          <a:prstGeom prst="bentConnector3">
            <a:avLst>
              <a:gd name="adj1" fmla="val 6947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>
            <a:extLst>
              <a:ext uri="{FF2B5EF4-FFF2-40B4-BE49-F238E27FC236}">
                <a16:creationId xmlns:a16="http://schemas.microsoft.com/office/drawing/2014/main" id="{63E2A3F1-A8D8-4844-8821-8C14D12EA7ED}"/>
              </a:ext>
            </a:extLst>
          </p:cNvPr>
          <p:cNvCxnSpPr>
            <a:cxnSpLocks/>
            <a:stCxn id="66" idx="2"/>
            <a:endCxn id="57" idx="3"/>
          </p:cNvCxnSpPr>
          <p:nvPr/>
        </p:nvCxnSpPr>
        <p:spPr>
          <a:xfrm rot="10800000">
            <a:off x="6887150" y="5234392"/>
            <a:ext cx="497604" cy="8250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Process 154">
            <a:extLst>
              <a:ext uri="{FF2B5EF4-FFF2-40B4-BE49-F238E27FC236}">
                <a16:creationId xmlns:a16="http://schemas.microsoft.com/office/drawing/2014/main" id="{8D4B8358-77C4-AC45-85F3-9CC490991F35}"/>
              </a:ext>
            </a:extLst>
          </p:cNvPr>
          <p:cNvSpPr/>
          <p:nvPr/>
        </p:nvSpPr>
        <p:spPr>
          <a:xfrm>
            <a:off x="3590668" y="3177196"/>
            <a:ext cx="1322570" cy="419729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/>
              <a:t>Phasing (Falcon-unzip, </a:t>
            </a:r>
            <a:r>
              <a:rPr lang="en-US" sz="1100" dirty="0" err="1"/>
              <a:t>HapCut</a:t>
            </a:r>
            <a:r>
              <a:rPr lang="en-US" sz="1100" dirty="0"/>
              <a:t>)</a:t>
            </a:r>
          </a:p>
        </p:txBody>
      </p:sp>
      <p:cxnSp>
        <p:nvCxnSpPr>
          <p:cNvPr id="156" name="Elbow Connector 155">
            <a:extLst>
              <a:ext uri="{FF2B5EF4-FFF2-40B4-BE49-F238E27FC236}">
                <a16:creationId xmlns:a16="http://schemas.microsoft.com/office/drawing/2014/main" id="{011836F8-9CBB-624D-A8C1-0EF91A6EE3C8}"/>
              </a:ext>
            </a:extLst>
          </p:cNvPr>
          <p:cNvCxnSpPr>
            <a:cxnSpLocks/>
            <a:stCxn id="155" idx="3"/>
            <a:endCxn id="40" idx="2"/>
          </p:cNvCxnSpPr>
          <p:nvPr/>
        </p:nvCxnSpPr>
        <p:spPr>
          <a:xfrm flipV="1">
            <a:off x="4913238" y="3354330"/>
            <a:ext cx="561506" cy="32731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Process 159">
            <a:extLst>
              <a:ext uri="{FF2B5EF4-FFF2-40B4-BE49-F238E27FC236}">
                <a16:creationId xmlns:a16="http://schemas.microsoft.com/office/drawing/2014/main" id="{F23A1339-D95C-1B47-9DEF-130D74C23EC0}"/>
              </a:ext>
            </a:extLst>
          </p:cNvPr>
          <p:cNvSpPr/>
          <p:nvPr/>
        </p:nvSpPr>
        <p:spPr>
          <a:xfrm>
            <a:off x="7484328" y="3179017"/>
            <a:ext cx="1570414" cy="419729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Polishing (Arrow, </a:t>
            </a:r>
            <a:r>
              <a:rPr lang="en-US" sz="1100" dirty="0" err="1"/>
              <a:t>Racon</a:t>
            </a:r>
            <a:r>
              <a:rPr lang="en-US" sz="1100" dirty="0"/>
              <a:t>, Pilon)</a:t>
            </a:r>
          </a:p>
        </p:txBody>
      </p: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DE6F1565-5C73-E94B-B4ED-1D73A3B1E2A9}"/>
              </a:ext>
            </a:extLst>
          </p:cNvPr>
          <p:cNvCxnSpPr>
            <a:cxnSpLocks/>
            <a:stCxn id="40" idx="5"/>
            <a:endCxn id="160" idx="1"/>
          </p:cNvCxnSpPr>
          <p:nvPr/>
        </p:nvCxnSpPr>
        <p:spPr>
          <a:xfrm>
            <a:off x="6804068" y="3354329"/>
            <a:ext cx="680260" cy="34552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7EC226FE-008D-D248-AF73-AE0E08D482EB}"/>
              </a:ext>
            </a:extLst>
          </p:cNvPr>
          <p:cNvCxnSpPr>
            <a:cxnSpLocks/>
            <a:stCxn id="115" idx="5"/>
            <a:endCxn id="160" idx="1"/>
          </p:cNvCxnSpPr>
          <p:nvPr/>
        </p:nvCxnSpPr>
        <p:spPr>
          <a:xfrm flipV="1">
            <a:off x="6804068" y="3388881"/>
            <a:ext cx="680260" cy="1166998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169">
            <a:extLst>
              <a:ext uri="{FF2B5EF4-FFF2-40B4-BE49-F238E27FC236}">
                <a16:creationId xmlns:a16="http://schemas.microsoft.com/office/drawing/2014/main" id="{D36C6D9D-642A-7A49-86E5-5DEFD542AEE9}"/>
              </a:ext>
            </a:extLst>
          </p:cNvPr>
          <p:cNvCxnSpPr>
            <a:cxnSpLocks/>
            <a:stCxn id="8" idx="5"/>
            <a:endCxn id="160" idx="3"/>
          </p:cNvCxnSpPr>
          <p:nvPr/>
        </p:nvCxnSpPr>
        <p:spPr>
          <a:xfrm>
            <a:off x="7528708" y="1551871"/>
            <a:ext cx="1526034" cy="1837010"/>
          </a:xfrm>
          <a:prstGeom prst="bentConnector3">
            <a:avLst>
              <a:gd name="adj1" fmla="val 16151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>
            <a:extLst>
              <a:ext uri="{FF2B5EF4-FFF2-40B4-BE49-F238E27FC236}">
                <a16:creationId xmlns:a16="http://schemas.microsoft.com/office/drawing/2014/main" id="{4FF9A50D-F73F-2245-9F48-621101C08BD2}"/>
              </a:ext>
            </a:extLst>
          </p:cNvPr>
          <p:cNvCxnSpPr>
            <a:cxnSpLocks/>
            <a:stCxn id="7" idx="1"/>
            <a:endCxn id="160" idx="3"/>
          </p:cNvCxnSpPr>
          <p:nvPr/>
        </p:nvCxnSpPr>
        <p:spPr>
          <a:xfrm rot="16200000" flipH="1">
            <a:off x="5927167" y="261306"/>
            <a:ext cx="2064108" cy="4191042"/>
          </a:xfrm>
          <a:prstGeom prst="bentConnector4">
            <a:avLst>
              <a:gd name="adj1" fmla="val -11075"/>
              <a:gd name="adj2" fmla="val 12263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Data 192">
            <a:extLst>
              <a:ext uri="{FF2B5EF4-FFF2-40B4-BE49-F238E27FC236}">
                <a16:creationId xmlns:a16="http://schemas.microsoft.com/office/drawing/2014/main" id="{EF7EA142-3ECB-2B43-A54D-E86D2CA40EB1}"/>
              </a:ext>
            </a:extLst>
          </p:cNvPr>
          <p:cNvSpPr/>
          <p:nvPr/>
        </p:nvSpPr>
        <p:spPr>
          <a:xfrm>
            <a:off x="1737849" y="3145562"/>
            <a:ext cx="1295810" cy="396034"/>
          </a:xfrm>
          <a:prstGeom prst="flowChartInputOutput">
            <a:avLst/>
          </a:prstGeom>
          <a:solidFill>
            <a:srgbClr val="9571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Genetic maps</a:t>
            </a:r>
          </a:p>
        </p:txBody>
      </p:sp>
      <p:sp>
        <p:nvSpPr>
          <p:cNvPr id="60" name="Data 59">
            <a:extLst>
              <a:ext uri="{FF2B5EF4-FFF2-40B4-BE49-F238E27FC236}">
                <a16:creationId xmlns:a16="http://schemas.microsoft.com/office/drawing/2014/main" id="{2743F381-3AC6-EC44-B7F7-0A0E47A9B787}"/>
              </a:ext>
            </a:extLst>
          </p:cNvPr>
          <p:cNvSpPr/>
          <p:nvPr/>
        </p:nvSpPr>
        <p:spPr>
          <a:xfrm>
            <a:off x="1497355" y="4114800"/>
            <a:ext cx="1668999" cy="396034"/>
          </a:xfrm>
          <a:prstGeom prst="flowChartInputOutput">
            <a:avLst/>
          </a:prstGeom>
          <a:solidFill>
            <a:srgbClr val="9571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err="1"/>
              <a:t>Nanopore</a:t>
            </a:r>
            <a:r>
              <a:rPr lang="en-US" sz="1100" dirty="0"/>
              <a:t>?</a:t>
            </a:r>
          </a:p>
        </p:txBody>
      </p: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45329733-511C-7140-A5D5-BD88E238B2E6}"/>
              </a:ext>
            </a:extLst>
          </p:cNvPr>
          <p:cNvCxnSpPr>
            <a:cxnSpLocks/>
            <a:stCxn id="60" idx="0"/>
            <a:endCxn id="28" idx="1"/>
          </p:cNvCxnSpPr>
          <p:nvPr/>
        </p:nvCxnSpPr>
        <p:spPr>
          <a:xfrm rot="5400000" flipH="1" flipV="1">
            <a:off x="3958346" y="2495512"/>
            <a:ext cx="159696" cy="3078881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rocess 63">
            <a:extLst>
              <a:ext uri="{FF2B5EF4-FFF2-40B4-BE49-F238E27FC236}">
                <a16:creationId xmlns:a16="http://schemas.microsoft.com/office/drawing/2014/main" id="{44AEC014-7EE7-AA4F-94F4-A3C403F045D2}"/>
              </a:ext>
            </a:extLst>
          </p:cNvPr>
          <p:cNvSpPr/>
          <p:nvPr/>
        </p:nvSpPr>
        <p:spPr>
          <a:xfrm>
            <a:off x="3536288" y="4876801"/>
            <a:ext cx="1322570" cy="440097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Gap filling (</a:t>
            </a:r>
            <a:r>
              <a:rPr lang="en-US" sz="1200" dirty="0" err="1"/>
              <a:t>PBJelly</a:t>
            </a:r>
            <a:r>
              <a:rPr lang="en-US" sz="1200" dirty="0"/>
              <a:t>)</a:t>
            </a:r>
          </a:p>
        </p:txBody>
      </p: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F30044CA-1C69-BF43-8DF1-5E72FE82100F}"/>
              </a:ext>
            </a:extLst>
          </p:cNvPr>
          <p:cNvCxnSpPr>
            <a:cxnSpLocks/>
            <a:stCxn id="7" idx="2"/>
            <a:endCxn id="64" idx="1"/>
          </p:cNvCxnSpPr>
          <p:nvPr/>
        </p:nvCxnSpPr>
        <p:spPr>
          <a:xfrm rot="10800000" flipV="1">
            <a:off x="3536288" y="1551871"/>
            <a:ext cx="606372" cy="3544978"/>
          </a:xfrm>
          <a:prstGeom prst="bentConnector3">
            <a:avLst>
              <a:gd name="adj1" fmla="val 47940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8D5D855-F4D7-7244-883E-2F09877AD4A8}"/>
              </a:ext>
            </a:extLst>
          </p:cNvPr>
          <p:cNvCxnSpPr>
            <a:cxnSpLocks/>
            <a:stCxn id="64" idx="3"/>
            <a:endCxn id="115" idx="2"/>
          </p:cNvCxnSpPr>
          <p:nvPr/>
        </p:nvCxnSpPr>
        <p:spPr>
          <a:xfrm flipV="1">
            <a:off x="4858858" y="4555879"/>
            <a:ext cx="615886" cy="540970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>
            <a:extLst>
              <a:ext uri="{FF2B5EF4-FFF2-40B4-BE49-F238E27FC236}">
                <a16:creationId xmlns:a16="http://schemas.microsoft.com/office/drawing/2014/main" id="{789EBB2A-E3BB-7E40-B40D-5F71B5C74146}"/>
              </a:ext>
            </a:extLst>
          </p:cNvPr>
          <p:cNvCxnSpPr>
            <a:cxnSpLocks/>
            <a:stCxn id="193" idx="4"/>
            <a:endCxn id="28" idx="1"/>
          </p:cNvCxnSpPr>
          <p:nvPr/>
        </p:nvCxnSpPr>
        <p:spPr bwMode="auto">
          <a:xfrm rot="16200000" flipH="1">
            <a:off x="3774940" y="2152410"/>
            <a:ext cx="413508" cy="3191880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Sun 93">
            <a:extLst>
              <a:ext uri="{FF2B5EF4-FFF2-40B4-BE49-F238E27FC236}">
                <a16:creationId xmlns:a16="http://schemas.microsoft.com/office/drawing/2014/main" id="{04E8F446-AF45-664A-B7EB-796A29A5F536}"/>
              </a:ext>
            </a:extLst>
          </p:cNvPr>
          <p:cNvSpPr/>
          <p:nvPr/>
        </p:nvSpPr>
        <p:spPr bwMode="auto">
          <a:xfrm>
            <a:off x="7633807" y="5904060"/>
            <a:ext cx="3011854" cy="921464"/>
          </a:xfrm>
          <a:prstGeom prst="sun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C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Nature paper</a:t>
            </a:r>
          </a:p>
        </p:txBody>
      </p:sp>
      <p:cxnSp>
        <p:nvCxnSpPr>
          <p:cNvPr id="112" name="Elbow Connector 111">
            <a:extLst>
              <a:ext uri="{FF2B5EF4-FFF2-40B4-BE49-F238E27FC236}">
                <a16:creationId xmlns:a16="http://schemas.microsoft.com/office/drawing/2014/main" id="{36DEF921-4448-894E-981A-6FC83960B03F}"/>
              </a:ext>
            </a:extLst>
          </p:cNvPr>
          <p:cNvCxnSpPr>
            <a:cxnSpLocks/>
            <a:stCxn id="117" idx="3"/>
            <a:endCxn id="94" idx="1"/>
          </p:cNvCxnSpPr>
          <p:nvPr/>
        </p:nvCxnSpPr>
        <p:spPr>
          <a:xfrm flipV="1">
            <a:off x="7097213" y="6364792"/>
            <a:ext cx="536594" cy="22662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Process 116">
            <a:extLst>
              <a:ext uri="{FF2B5EF4-FFF2-40B4-BE49-F238E27FC236}">
                <a16:creationId xmlns:a16="http://schemas.microsoft.com/office/drawing/2014/main" id="{8A50F326-22CA-3C4E-A293-A0494BAD2A82}"/>
              </a:ext>
            </a:extLst>
          </p:cNvPr>
          <p:cNvSpPr/>
          <p:nvPr/>
        </p:nvSpPr>
        <p:spPr>
          <a:xfrm>
            <a:off x="5181601" y="6357316"/>
            <a:ext cx="1915613" cy="468209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Molecular evolution analyses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F31BB184-39F5-6142-B9D7-ABE8458A5087}"/>
              </a:ext>
            </a:extLst>
          </p:cNvPr>
          <p:cNvCxnSpPr>
            <a:cxnSpLocks/>
            <a:stCxn id="116" idx="4"/>
            <a:endCxn id="117" idx="0"/>
          </p:cNvCxnSpPr>
          <p:nvPr/>
        </p:nvCxnSpPr>
        <p:spPr>
          <a:xfrm rot="16200000" flipH="1">
            <a:off x="5981852" y="6199759"/>
            <a:ext cx="315111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140">
            <a:extLst>
              <a:ext uri="{FF2B5EF4-FFF2-40B4-BE49-F238E27FC236}">
                <a16:creationId xmlns:a16="http://schemas.microsoft.com/office/drawing/2014/main" id="{E0B19903-8A04-F64F-A23E-84850BCA124F}"/>
              </a:ext>
            </a:extLst>
          </p:cNvPr>
          <p:cNvCxnSpPr>
            <a:cxnSpLocks/>
            <a:stCxn id="8" idx="4"/>
            <a:endCxn id="11" idx="0"/>
          </p:cNvCxnSpPr>
          <p:nvPr/>
        </p:nvCxnSpPr>
        <p:spPr>
          <a:xfrm rot="5400000">
            <a:off x="6306594" y="1606109"/>
            <a:ext cx="428965" cy="77468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81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E68A1-05F6-A943-935D-B90482123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 sequencing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AB387-E426-2B40-806E-1AD5F38FB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PacBio rules (at least for now)</a:t>
            </a:r>
          </a:p>
          <a:p>
            <a:r>
              <a:rPr lang="en-US" dirty="0"/>
              <a:t>Illumina </a:t>
            </a:r>
          </a:p>
          <a:p>
            <a:pPr lvl="1"/>
            <a:r>
              <a:rPr lang="en-US" dirty="0"/>
              <a:t>Conventional short reads (PE + mate pair) based de-novo assembly is on its way out</a:t>
            </a:r>
          </a:p>
          <a:p>
            <a:pPr lvl="1"/>
            <a:r>
              <a:rPr lang="en-US" dirty="0"/>
              <a:t>Some projects use synthetic long reads (10X Genomics)</a:t>
            </a:r>
          </a:p>
          <a:p>
            <a:pPr lvl="1"/>
            <a:r>
              <a:rPr lang="en-US" dirty="0"/>
              <a:t>Hybrid assembly is rare</a:t>
            </a:r>
          </a:p>
          <a:p>
            <a:pPr lvl="1"/>
            <a:r>
              <a:rPr lang="en-US" dirty="0"/>
              <a:t>Short reads are widely used for genome polishing and genotyping</a:t>
            </a:r>
          </a:p>
          <a:p>
            <a:r>
              <a:rPr lang="en-US" dirty="0" err="1"/>
              <a:t>Nanopore</a:t>
            </a:r>
            <a:r>
              <a:rPr lang="en-US" dirty="0"/>
              <a:t> has not been widely used yet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BA38E-7594-384E-A2A8-D2DCEEF4E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387253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DF3ACE-B435-8D4A-B203-316332B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Genome assembly, QC, and Visualization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2FA808F-D9BC-C143-B9E9-5187D3ACD0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D981C-57BE-CA4F-BA1C-FFB9137EA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Yury V Bukhman ------- Notes from PAG XXVI</a:t>
            </a:r>
          </a:p>
        </p:txBody>
      </p:sp>
    </p:spTree>
    <p:extLst>
      <p:ext uri="{BB962C8B-B14F-4D97-AF65-F5344CB8AC3E}">
        <p14:creationId xmlns:p14="http://schemas.microsoft.com/office/powerpoint/2010/main" val="2963308115"/>
      </p:ext>
    </p:extLst>
  </p:cSld>
  <p:clrMapOvr>
    <a:masterClrMapping/>
  </p:clrMapOvr>
</p:sld>
</file>

<file path=ppt/theme/theme1.xml><?xml version="1.0" encoding="utf-8"?>
<a:theme xmlns:a="http://schemas.openxmlformats.org/drawingml/2006/main" name="From Lady Bugs to Whales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m Lady Bugs to Whales" id="{9EF338FA-154B-4B4A-9798-82FEFF422E33}" vid="{DCE008E8-A77D-3846-897B-C20342ECE9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From Lady Bugs to Whales</Template>
  <TotalTime>6543</TotalTime>
  <Words>3373</Words>
  <Application>Microsoft Macintosh PowerPoint</Application>
  <PresentationFormat>Widescreen</PresentationFormat>
  <Paragraphs>407</Paragraphs>
  <Slides>54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ヒラギノ角ゴ ProN W3</vt:lpstr>
      <vt:lpstr>Arial</vt:lpstr>
      <vt:lpstr>Calibri</vt:lpstr>
      <vt:lpstr>Century Gothic</vt:lpstr>
      <vt:lpstr>Gill Sans</vt:lpstr>
      <vt:lpstr>Wingdings</vt:lpstr>
      <vt:lpstr>Wingdings 3</vt:lpstr>
      <vt:lpstr>From Lady Bugs to Whales</vt:lpstr>
      <vt:lpstr>Notes from PAG XXVI</vt:lpstr>
      <vt:lpstr>Disclaimers</vt:lpstr>
      <vt:lpstr>Overview</vt:lpstr>
      <vt:lpstr>Selected key notes</vt:lpstr>
      <vt:lpstr>How to build a genome</vt:lpstr>
      <vt:lpstr>How to build a genome</vt:lpstr>
      <vt:lpstr>Genome building workflow</vt:lpstr>
      <vt:lpstr>Genome sequencing technologies</vt:lpstr>
      <vt:lpstr>Genome assembly, QC, and Visualization</vt:lpstr>
      <vt:lpstr>Assembly Software</vt:lpstr>
      <vt:lpstr>PacBio software</vt:lpstr>
      <vt:lpstr>Trio Binning: Sergey Koren, NHGRI</vt:lpstr>
      <vt:lpstr>Assembly QC and Visualization Software</vt:lpstr>
      <vt:lpstr>Long range data &amp; Scaffolding</vt:lpstr>
      <vt:lpstr>Hi-C and Chicago</vt:lpstr>
      <vt:lpstr>Topologically Associated Domains</vt:lpstr>
      <vt:lpstr>The Many Uses of Hi-C</vt:lpstr>
      <vt:lpstr>Optical Maps</vt:lpstr>
      <vt:lpstr>Optical map software</vt:lpstr>
      <vt:lpstr>Synthetic long reads</vt:lpstr>
      <vt:lpstr>10X Genomics Technology</vt:lpstr>
      <vt:lpstr>(Some) Mammalian Genomes Presented at PAG XXVI</vt:lpstr>
      <vt:lpstr>Scaffolding, phasing, and gap filling software</vt:lpstr>
      <vt:lpstr>Genome annotation</vt:lpstr>
      <vt:lpstr>Genome features</vt:lpstr>
      <vt:lpstr>Genome annotation software</vt:lpstr>
      <vt:lpstr>Tools for genome annotation: protein-coding genes</vt:lpstr>
      <vt:lpstr>More tools for genome annotation</vt:lpstr>
      <vt:lpstr>GMOD: Generic [Model] Organism Database</vt:lpstr>
      <vt:lpstr>NCGAS – National Center for Genome Analysis Support</vt:lpstr>
      <vt:lpstr>Wikidata: a giant graph of knowledge</vt:lpstr>
      <vt:lpstr>Wikidata Features</vt:lpstr>
      <vt:lpstr>Some interesting genes</vt:lpstr>
      <vt:lpstr>Bovine growth genes</vt:lpstr>
      <vt:lpstr>Long non-coding RNA</vt:lpstr>
      <vt:lpstr>Major genome annotation projects and consortia</vt:lpstr>
      <vt:lpstr>NCBI &amp; EBI/ENSEMBL</vt:lpstr>
      <vt:lpstr>Genomes at NCBI</vt:lpstr>
      <vt:lpstr>GENCODE</vt:lpstr>
      <vt:lpstr>Vertebrate Gene Nomenclature Committee (VGNC)</vt:lpstr>
      <vt:lpstr>FAANG workshop notes</vt:lpstr>
      <vt:lpstr>Functional Annotation of Animal Genomes (FAANG)</vt:lpstr>
      <vt:lpstr>Genome Wide Identification and Annotation of Functional Regulatory Regions in Livestock Species</vt:lpstr>
      <vt:lpstr>FR-Agencode</vt:lpstr>
      <vt:lpstr>FAANG Summary</vt:lpstr>
      <vt:lpstr>What to do with a finished genome</vt:lpstr>
      <vt:lpstr>What to do with a genome?</vt:lpstr>
      <vt:lpstr>Tools for evolutionary and comparative genomics</vt:lpstr>
      <vt:lpstr>Tools for genetic manipulation</vt:lpstr>
      <vt:lpstr>Transcriptome</vt:lpstr>
      <vt:lpstr>Iso-Seq</vt:lpstr>
      <vt:lpstr>Whole Transcriptome Termini Site Sequencing (WTTS-Seq)</vt:lpstr>
      <vt:lpstr>Whole transcriptome start site sequencing (WTSS-seq)</vt:lpstr>
      <vt:lpstr>Thank you!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Yury V Bukhman</dc:creator>
  <cp:lastModifiedBy>Yury V Bukhman</cp:lastModifiedBy>
  <cp:revision>199</cp:revision>
  <dcterms:created xsi:type="dcterms:W3CDTF">2018-01-19T20:51:53Z</dcterms:created>
  <dcterms:modified xsi:type="dcterms:W3CDTF">2018-03-13T16:48:47Z</dcterms:modified>
</cp:coreProperties>
</file>